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2" r:id="rId5"/>
    <p:sldMasterId id="2147483683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</p:sldIdLst>
  <p:sldSz cy="5143500" cx="9144000"/>
  <p:notesSz cx="6858000" cy="9144000"/>
  <p:embeddedFontLst>
    <p:embeddedFont>
      <p:font typeface="Cabin"/>
      <p:regular r:id="rId83"/>
      <p:bold r:id="rId84"/>
      <p:italic r:id="rId85"/>
      <p:boldItalic r:id="rId8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81DF522-DD44-409E-9467-E01650620AB8}">
  <a:tblStyle styleId="{C81DF522-DD44-409E-9467-E01650620AB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84" Type="http://schemas.openxmlformats.org/officeDocument/2006/relationships/font" Target="fonts/Cabin-bold.fntdata"/><Relationship Id="rId83" Type="http://schemas.openxmlformats.org/officeDocument/2006/relationships/font" Target="fonts/Cabin-regular.fntdata"/><Relationship Id="rId42" Type="http://schemas.openxmlformats.org/officeDocument/2006/relationships/slide" Target="slides/slide34.xml"/><Relationship Id="rId86" Type="http://schemas.openxmlformats.org/officeDocument/2006/relationships/font" Target="fonts/Cabin-boldItalic.fntdata"/><Relationship Id="rId41" Type="http://schemas.openxmlformats.org/officeDocument/2006/relationships/slide" Target="slides/slide33.xml"/><Relationship Id="rId85" Type="http://schemas.openxmlformats.org/officeDocument/2006/relationships/font" Target="fonts/Cabin-italic.fntdata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31" Type="http://schemas.openxmlformats.org/officeDocument/2006/relationships/slide" Target="slides/slide23.xml"/><Relationship Id="rId75" Type="http://schemas.openxmlformats.org/officeDocument/2006/relationships/slide" Target="slides/slide67.xml"/><Relationship Id="rId30" Type="http://schemas.openxmlformats.org/officeDocument/2006/relationships/slide" Target="slides/slide22.xml"/><Relationship Id="rId74" Type="http://schemas.openxmlformats.org/officeDocument/2006/relationships/slide" Target="slides/slide66.xml"/><Relationship Id="rId33" Type="http://schemas.openxmlformats.org/officeDocument/2006/relationships/slide" Target="slides/slide25.xml"/><Relationship Id="rId77" Type="http://schemas.openxmlformats.org/officeDocument/2006/relationships/slide" Target="slides/slide69.xml"/><Relationship Id="rId32" Type="http://schemas.openxmlformats.org/officeDocument/2006/relationships/slide" Target="slides/slide24.xml"/><Relationship Id="rId76" Type="http://schemas.openxmlformats.org/officeDocument/2006/relationships/slide" Target="slides/slide68.xml"/><Relationship Id="rId35" Type="http://schemas.openxmlformats.org/officeDocument/2006/relationships/slide" Target="slides/slide27.xml"/><Relationship Id="rId79" Type="http://schemas.openxmlformats.org/officeDocument/2006/relationships/slide" Target="slides/slide71.xml"/><Relationship Id="rId34" Type="http://schemas.openxmlformats.org/officeDocument/2006/relationships/slide" Target="slides/slide26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df4e3b850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5df4e3b850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e35630d82_4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e35630d82_4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e35630d82_4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5e35630d82_4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e35630d82_4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5e35630d82_4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df4e3b850_2_1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5df4e3b850_2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df4e3b850_2_1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5df4e3b850_2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df4e3b850_2_1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5df4e3b850_2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df4e3b850_2_1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5df4e3b850_2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df4e3b850_2_1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5df4e3b850_2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df4e3b850_2_1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5df4e3b850_2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df4e3b850_2_1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5df4e3b850_2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df4e3b850_2_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5df4e3b850_2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df4e3b850_2_1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5df4e3b850_2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df4e3b850_2_1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5df4e3b850_2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df4e3b850_2_1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5df4e3b850_2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df4e3b850_2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5df4e3b850_2_1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2011 – watershed moment.  Watershed conversation.  SILC to engage with ASUOnline in providing online language courses in support of BA degree programs.  Format and scope non-negotiable: SPA101 online = SPA101 on-ground (in 7.5 weeks, with identical content).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ASUOnline positives – accessibility, accelerated time to degree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SILC had previous experience with online and hybrid courses within a 15 week format (iCourses, hybrid courses)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of A,B, C sessions across the university – compression of academic schedule, encouragement to offer A, B courses in addition to C</a:t>
            </a:r>
            <a:endParaRPr/>
          </a:p>
        </p:txBody>
      </p:sp>
      <p:sp>
        <p:nvSpPr>
          <p:cNvPr id="352" name="Google Shape;352;g5df4e3b850_2_17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df4e3b850_2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5df4e3b850_2_1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Spanish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2011: 9% of courses offered were online (iCourse or oCourse).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2018: 28% of courses offered were online (iCourse or oCourse).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2011: 56 online courses of 622 courses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2018: 159 online courses of 569 courses</a:t>
            </a:r>
            <a:endParaRPr/>
          </a:p>
        </p:txBody>
      </p:sp>
      <p:sp>
        <p:nvSpPr>
          <p:cNvPr id="359" name="Google Shape;359;g5df4e3b850_2_18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df4e3b850_2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5df4e3b850_2_1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5df4e3b850_2_18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e3a50d3d8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5e3a50d3d8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5e3a50d3d8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df4e3b850_2_1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5df4e3b850_2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e3a50d3d8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5e3a50d3d8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df4e3b850_2_1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5df4e3b850_2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df4e3b850_2_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5df4e3b850_2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df4e3b850_2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5df4e3b850_2_2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5df4e3b850_2_20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df4e3b850_2_2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5df4e3b850_2_2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LSS spaces – upcoming renovation to building (2019-21); creation of online teaching spaces, studios, CALL lab,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5df4e3b850_2_2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df4e3b850_2_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5df4e3b850_2_2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opportunities: topical workshops, workshops by language section, online instructor orientations, ThinkSpace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first-time online instructors must complete a 9 hour orientation workshop in addition to ASUOnline Master Class (now mandated)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Biweekly meetings with ASUOnline instructional designer, closer coordination with onboarding new courses, instructors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Microcredentialing – professional development tracks for graduate students, faculty (online instruction, flipped instruction, community-focused language learning, media creation, etc.</a:t>
            </a:r>
            <a:endParaRPr/>
          </a:p>
        </p:txBody>
      </p:sp>
      <p:sp>
        <p:nvSpPr>
          <p:cNvPr id="466" name="Google Shape;466;g5df4e3b850_2_26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df4e3b850_2_2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5df4e3b850_2_2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5df4e3b850_2_29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5e35630d82_4_2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g5e35630d82_4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Already teaching; need focus on the theoretically-informed use of tools and the ability to assess outcomes.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One means of ensuring that CALL praxis opportunities are available to students is through the alignment of curricular or co-curricular activities with the work of the school, department, or departments that host the students’ programs of study.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/>
              <a:t>Seek areas for improvement within the curriculum; gain faculty buy-in for addressing these; assign student CALL researchers to engage with the problems.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/>
              <a:t>Limit engagement to respect student privacy, FERPA, and determine if human subjects protocols and IRB  approval are required.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/>
              <a:t>First stage of a research project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/>
              <a:t>Aggregate/anonymize data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/>
              <a:t>Faculty/staff pass-through w/filtering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/>
              <a:t>Outcome: proposal for curricular improvement/scope of work document/timeline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/>
              <a:t>LC director, language faculty, instructional designers, LC staff work with students to build skills, but also enable them to develop extensible competencies - the ability to extrapolate from lived experience (teaching, tool-using, research) to new situations.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/>
              <a:t>Hispanidades (recap)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/>
              <a:t>Spaced repetition app for online Spanish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5e35630d82_4_2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g5e35630d82_4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Learning Support Services @ ASU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Regular opportunities for graduate students to interact with LSS staff; ThinkSpace, webinars, outside speakers (AZCALL)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5e35630d82_4_2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g5e35630d82_4_2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5e3a50d3d8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g5e3a50d3d8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e35630d82_4_2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g5e35630d82_4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df4e3b850_2_3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g5df4e3b850_2_3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IRTC – focus for discussion, promotion of digital humanities/instructional technologies in support of School’s mission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Drafted promotion and tenure document for digital humanists/teaching faculty engaged in technology innovation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Sponsored three digital humanities lectures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Head serves on committee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committee – governing body for School; input on strategic decision-making, inclusion of views representing teaching staff/lecturers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Languages @ ASU committee – participation in language regularization initiative across campuses;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of automated processing for language placement exams; reduction of advisor workload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g5df4e3b850_2_3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df4e3b850_2_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5df4e3b850_2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df4e3b850_2_3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4" name="Google Shape;594;g5df4e3b850_2_3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German 201 course complete redesign – improvement of oral production opportunities, student-student communication, learning community development.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Beginning analysis of courses (proficiency testing of ASUOnline cohorts v. F2F/hybrid); F16 &gt; redesign/piloting of courses in F17; concerns = publisher materials/system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SILC templates, blueprints based on proficiency-oriented instruction &gt; automates agreed-upon course design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g5df4e3b850_2_3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5e35630d82_4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7" name="Google Shape;627;g5e35630d82_4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Conceived in 2010 by Stéphane Charitos and AR; informal collaboration between institutions at the class level; geared toward heritage learners of Spanish initially for demographic and logistical reasons; framed in terms of a project that students and faculty could contribute to over successive iterations.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We wanted students actively engaged in their learning &gt; students choose topics to explore, do research that’s appropriate to their level in the L2.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communities surrounding the partner institutions as places of engagement and dialogue; critical analysis and representation of that aspect of the community to a broader audience.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5e35630d82_4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5e35630d82_4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4" name="Google Shape;634;g5e35630d82_4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g5e35630d82_4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5e35630d82_4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g5e35630d82_4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g5e35630d82_4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5e35630d82_4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g5e35630d82_4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90% of Hispanics in Arizona are of Mexican or Mexican-American origin; growth in 2000-2010 decade ± 600,000; AZ Hispanic population = 1.9M (30%).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Maricopa county = 4 million; 30% Hispanic, or around 1.2M; 26% of households report language other than English spoken at home.  Arizona projected to be Hispanic majority by 2027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2000 – English official state language; 2006 – Ethnic studies ban in AZ K-12; 2010 – SB 1070; local LEOs required to enforce federal immigration laws, request proof of immigration status at traffic stops and other contacts; prohibitions on hiring from cars, transporting or harboring undocumented immigrants; current contempt of court hearings involving Sheriff Arpaio.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g5e35630d82_4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5e35630d82_4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Joan Munné and Liliana Paredes @ Duke – working with George Mason University, University of Houston, and Universidad de las Américas – Puebla; some focus on retornados in Puebla.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5e35630d82_4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5e35630d82_4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86" name="Google Shape;686;g5e35630d82_4_1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5e35630d82_4_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g5e35630d82_4_3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df4e3b850_2_4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g5df4e3b850_2_4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5df4e3b850_2_4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g5df4e3b850_2_4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df4e3b850_2_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5df4e3b850_2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5df4e3b850_2_4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g5df4e3b850_2_4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5df4e3b850_2_4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g5df4e3b850_2_4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5df4e3b850_2_4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g5df4e3b850_2_4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5df4e3b850_2_4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g5df4e3b850_2_4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g5df4e3b850_2_4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5df4e3b850_2_4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g5df4e3b850_2_4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5df4e3b850_2_4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g5df4e3b850_2_4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5df4e3b850_2_4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g5df4e3b850_2_4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5df4e3b850_2_4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g5df4e3b850_2_4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5df4e3b850_2_4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g5df4e3b850_2_4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df4e3b850_2_4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78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Language Center provides support that is sustainable over time and meets both short- and long-term faculty and student needs.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seek to acquire and provide access to the latest technologies that support theoretically-grounded approaches to teaching and learning.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Center actively partners with faculty, students, and other institutions in support of the mission and activities of Harvard language departments.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We recognize the centrality of language teaching and learning in our local and global communities, and we seek to contribute to the work of our colleagues at Harvard and elsewhere.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The Language Center proactively engages with faculty, students, and staff, and is committed to timely, helpful responses to requests for support. 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The Center is committed to transparency in its policies and decision-making.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Inclusivity is a top priority in the Language Center’s programming, communications and physical spaces.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We view the learning of languages and cultures as a fundamental act of empathy that enriches the educational experience of every student at Harvard.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The Language Center develops, communicates, and sustains a strategic vision of its role and that of language centers generally within the landscape of higher education.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g5df4e3b850_2_4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df4e3b850_2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5df4e3b850_2_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Who teaches?  Who benefits from trained, well-supported graduate students?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ADFL Staffing Survey (2014)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PhD granting (% of instructors): 29% TT; 17% NTTFT; 14% NTTPT; 40% GradSt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MA: 37% TT; 18%NTTFT; 35% NTTPT; 11%GradSt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5df4e3b850_2_4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g5df4e3b850_2_4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5df4e3b850_2_4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g5df4e3b850_2_4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5df4e3b850_2_4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g5df4e3b850_2_4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5df4e3b850_2_4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g5df4e3b850_2_4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5df4e3b850_2_5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g5df4e3b850_2_5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5df4e3b850_2_5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g5df4e3b850_2_5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5df4e3b850_2_5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g5df4e3b850_2_5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5df4e3b850_2_5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g5df4e3b850_2_5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df4e3b850_2_5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g5df4e3b850_2_5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5df4e3b850_2_5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g5df4e3b850_2_5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df4e3b850_2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5df4e3b850_2_1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Dist of course sections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TT teach 5% of Y1 language courses;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NTTFT 27% of Y1;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NTTPT 19% of Y1;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Grads 47% of Y1;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5df4e3b850_2_5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g5df4e3b850_2_5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5df4e3b850_2_5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g5df4e3b850_2_5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5df4e3b850_2_5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g5df4e3b850_2_5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5df4e3b850_2_5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g5df4e3b850_2_5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5df4e3b850_2_5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g5df4e3b850_2_5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df4e3b850_2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5df4e3b850_2_1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TT 15% of other LD courses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NTTFT30% of other LD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NTTPT 15% of other LD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Grads 29% of other LD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df4e3b850_2_1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5df4e3b850_2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2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32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2" name="Google Shape;172;p33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33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4" name="Google Shape;174;p33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1" name="Google Shape;181;p34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2" name="Google Shape;182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5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9" name="Google Shape;189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37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s/_rels/slide45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9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1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3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4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6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5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4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600"/>
              <a:t>The Foundation on the First Floor </a:t>
            </a:r>
            <a:endParaRPr sz="3600"/>
          </a:p>
        </p:txBody>
      </p:sp>
      <p:sp>
        <p:nvSpPr>
          <p:cNvPr id="209" name="Google Shape;209;p38"/>
          <p:cNvSpPr txBox="1"/>
          <p:nvPr>
            <p:ph idx="1" type="subTitle"/>
          </p:nvPr>
        </p:nvSpPr>
        <p:spPr>
          <a:xfrm>
            <a:off x="1143000" y="2701524"/>
            <a:ext cx="68580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The Language Center, Radical Change, and Globalization　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">
                <a:solidFill>
                  <a:srgbClr val="00000A"/>
                </a:solidFill>
                <a:latin typeface="Arial"/>
                <a:ea typeface="Arial"/>
                <a:cs typeface="Arial"/>
                <a:sym typeface="Arial"/>
              </a:rPr>
              <a:t>階に拠点を構え、</a:t>
            </a:r>
            <a:endParaRPr b="1">
              <a:solidFill>
                <a:srgbClr val="00000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400">
                <a:solidFill>
                  <a:srgbClr val="00000A"/>
                </a:solidFill>
                <a:latin typeface="Arial"/>
                <a:ea typeface="Arial"/>
                <a:cs typeface="Arial"/>
                <a:sym typeface="Arial"/>
              </a:rPr>
              <a:t>急激な変化そしてグローバリゼーションに備える言語センター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</a:t>
            </a:r>
            <a:endParaRPr sz="1400"/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100"/>
              <a:t>Andrew F. Ross</a:t>
            </a:r>
            <a:r>
              <a:rPr lang="en" sz="1100"/>
              <a:t>アンドリューＦロス</a:t>
            </a:r>
            <a:endParaRPr sz="1100"/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100"/>
              <a:t>Harvard University　</a:t>
            </a:r>
            <a:r>
              <a:rPr lang="en" sz="1100"/>
              <a:t>ハーバード大学</a:t>
            </a:r>
            <a:endParaRPr sz="1100"/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100"/>
              <a:t>　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566725"/>
            <a:ext cx="83118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7"/>
          <p:cNvSpPr txBox="1"/>
          <p:nvPr/>
        </p:nvSpPr>
        <p:spPr>
          <a:xfrm>
            <a:off x="751750" y="3157550"/>
            <a:ext cx="2829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初心者向けコース対上級コース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大学外国語教育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/>
          <p:nvPr>
            <p:ph type="title"/>
          </p:nvPr>
        </p:nvSpPr>
        <p:spPr>
          <a:xfrm>
            <a:off x="628650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outcomes, retention </a:t>
            </a:r>
            <a:r>
              <a:rPr lang="en" sz="1800"/>
              <a:t>学習結果、学習の継続率</a:t>
            </a:r>
            <a:endParaRPr sz="1800"/>
          </a:p>
        </p:txBody>
      </p:sp>
      <p:sp>
        <p:nvSpPr>
          <p:cNvPr id="281" name="Google Shape;281;p48"/>
          <p:cNvSpPr txBox="1"/>
          <p:nvPr>
            <p:ph idx="1" type="body"/>
          </p:nvPr>
        </p:nvSpPr>
        <p:spPr>
          <a:xfrm>
            <a:off x="628650" y="7918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Increasing quantification of LOs　</a:t>
            </a:r>
            <a:r>
              <a:rPr lang="en"/>
              <a:t>学習結果の評価：増加している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Use of pre- and post-course exams　</a:t>
            </a:r>
            <a:r>
              <a:rPr lang="en"/>
              <a:t>コース前後の試験利用</a:t>
            </a:r>
            <a:r>
              <a:rPr lang="en"/>
              <a:t> 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Intermediate low – intermediate mid outcomes @ Year 2　</a:t>
            </a:r>
            <a:endParaRPr/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２年目の勉強で低中級か中級達成</a:t>
            </a:r>
            <a:endParaRPr sz="14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Flipped classes (intensives) show promise; online problematic (ASU)</a:t>
            </a:r>
            <a:endParaRPr/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反転授業（集中コース）は有望；オンライン問題あり（アリゾナ州立大）</a:t>
            </a:r>
            <a:endParaRPr sz="14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Retention　</a:t>
            </a:r>
            <a:r>
              <a:rPr lang="en"/>
              <a:t>保持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+/- 80% of students do not participate in advanced language study (Years 3, 4)</a:t>
            </a:r>
            <a:endParaRPr/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学生</a:t>
            </a:r>
            <a:r>
              <a:rPr lang="en" sz="1400"/>
              <a:t>約8割</a:t>
            </a:r>
            <a:r>
              <a:rPr lang="en" sz="1400"/>
              <a:t>上級外国語コースに参加しない（３年目と４年目のコース）</a:t>
            </a:r>
            <a:endParaRPr sz="1400"/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Online language courses @ ASU: </a:t>
            </a:r>
            <a:r>
              <a:rPr lang="en"/>
              <a:t>be</a:t>
            </a:r>
            <a:r>
              <a:rPr lang="en"/>
              <a:t>tween 60% and 85%, with a goal of 90%</a:t>
            </a:r>
            <a:endParaRPr/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アリゾナ州立大のオンライン外国語コース：60%~85%参加する；目標は9割</a:t>
            </a:r>
            <a:endParaRPr sz="14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Language sustainment in MOOCs, online</a:t>
            </a:r>
            <a:endParaRPr/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オンラインオープン講座とオンライン講座の言語維持</a:t>
            </a:r>
            <a:endParaRPr sz="1400"/>
          </a:p>
          <a:p>
            <a:pPr indent="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Proficiency outcomes　</a:t>
            </a:r>
            <a:r>
              <a:rPr lang="en"/>
              <a:t>言語能力結果</a:t>
            </a:r>
            <a:endParaRPr/>
          </a:p>
        </p:txBody>
      </p:sp>
      <p:sp>
        <p:nvSpPr>
          <p:cNvPr id="287" name="Google Shape;287;p49"/>
          <p:cNvSpPr txBox="1"/>
          <p:nvPr>
            <p:ph idx="1" type="body"/>
          </p:nvPr>
        </p:nvSpPr>
        <p:spPr>
          <a:xfrm>
            <a:off x="556350" y="1105175"/>
            <a:ext cx="80313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Completing an undergraduate major in an L2 = 415 hours of instruction, average (Rifkin 2005)　</a:t>
            </a:r>
            <a:r>
              <a:rPr lang="en"/>
              <a:t>外国語学士専攻を完成するには平均415時間の指導を受ける（リフキン氏、2005年）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At Year 2, in Spanish and French　</a:t>
            </a:r>
            <a:r>
              <a:rPr lang="en" sz="1800"/>
              <a:t>スペイン語とフランス語２年学習結果</a:t>
            </a:r>
            <a:endParaRPr sz="18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100"/>
              <a:t>Schmitt 2016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Receptive skill proficiencies lag productive skills (Tschirner 2016)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受動的な技能はアウトプット能力を下回る (シャーナー氏、2016年）</a:t>
            </a:r>
            <a:endParaRPr sz="1800"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288" name="Google Shape;288;p49"/>
          <p:cNvGraphicFramePr/>
          <p:nvPr/>
        </p:nvGraphicFramePr>
        <p:xfrm>
          <a:off x="944472" y="25717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{C81DF522-DD44-409E-9467-E01650620AB8}</a:tableStyleId>
              </a:tblPr>
              <a:tblGrid>
                <a:gridCol w="2418350"/>
                <a:gridCol w="2418350"/>
                <a:gridCol w="2418350"/>
              </a:tblGrid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Skill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French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Spanish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Speaking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Intermediate Low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Intermediate Low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Listening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Novice High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Novice Mid +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Reading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Intermediate Low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Intermediate Low +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Writing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Intermediate Low +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Intermediate Low</a:t>
                      </a:r>
                      <a:endParaRPr sz="1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000"/>
              <a:t>Solutions to pressure　</a:t>
            </a:r>
            <a:r>
              <a:rPr lang="en" sz="3000"/>
              <a:t>プレッシャーへの解決</a:t>
            </a:r>
            <a:endParaRPr sz="3000"/>
          </a:p>
        </p:txBody>
      </p:sp>
      <p:sp>
        <p:nvSpPr>
          <p:cNvPr id="294" name="Google Shape;294;p5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Flipped classrooms　</a:t>
            </a:r>
            <a:r>
              <a:rPr lang="en" sz="3000"/>
              <a:t>反転授業</a:t>
            </a:r>
            <a:endParaRPr sz="3000"/>
          </a:p>
        </p:txBody>
      </p:sp>
      <p:sp>
        <p:nvSpPr>
          <p:cNvPr id="300" name="Google Shape;300;p51"/>
          <p:cNvSpPr txBox="1"/>
          <p:nvPr>
            <p:ph idx="1" type="body"/>
          </p:nvPr>
        </p:nvSpPr>
        <p:spPr>
          <a:xfrm>
            <a:off x="628650" y="11318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Extensive use of asynchronous technology</a:t>
            </a:r>
            <a:endParaRPr sz="2400"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非同期テクノロジーを幅広く使用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Reduced contact/classroom hours, focused on communicative activities, oral production</a:t>
            </a:r>
            <a:endParaRPr sz="2400"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直接的な関りや授業時数の削減し、</a:t>
            </a:r>
            <a:r>
              <a:rPr lang="en" sz="2400"/>
              <a:t>コミュニケーション活動、話す能力に集中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Reliance on publisher-produced materials</a:t>
            </a:r>
            <a:br>
              <a:rPr lang="en" sz="2400"/>
            </a:br>
            <a:r>
              <a:rPr lang="en" sz="2400"/>
              <a:t>出版会社の教材に頼る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Positive outcomes in intensive </a:t>
            </a:r>
            <a:r>
              <a:rPr lang="en" sz="2400"/>
              <a:t>courses</a:t>
            </a:r>
            <a:endParaRPr sz="2400"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集中コースに良い結果が出ている</a:t>
            </a:r>
            <a:endParaRPr sz="24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Online courses　</a:t>
            </a:r>
            <a:r>
              <a:rPr lang="en" sz="3000"/>
              <a:t>オンラインコース</a:t>
            </a:r>
            <a:endParaRPr sz="3000"/>
          </a:p>
        </p:txBody>
      </p:sp>
      <p:sp>
        <p:nvSpPr>
          <p:cNvPr id="306" name="Google Shape;306;p52"/>
          <p:cNvSpPr txBox="1"/>
          <p:nvPr>
            <p:ph idx="1" type="body"/>
          </p:nvPr>
        </p:nvSpPr>
        <p:spPr>
          <a:xfrm>
            <a:off x="628650" y="10263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Shared Course Initiative (Columbia/Cornell/Yale)</a:t>
            </a:r>
            <a:endParaRPr sz="1800"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共有コース構想（コロンビア大・コーネル大・イェール大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Focused on LCTLs　</a:t>
            </a:r>
            <a:r>
              <a:rPr lang="en"/>
              <a:t>少なく教えられている外国語に集中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Synchronous teaching/learning　</a:t>
            </a:r>
            <a:r>
              <a:rPr lang="en"/>
              <a:t>同時指導・学習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Interinstitutional, could be intercampus　</a:t>
            </a:r>
            <a:r>
              <a:rPr lang="en"/>
              <a:t>相互教育機関、相互キャンパスも可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Innovations are administrative, logistical, rather than pedagogical</a:t>
            </a:r>
            <a:endParaRPr/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イノベーションは教授法</a:t>
            </a:r>
            <a:r>
              <a:rPr lang="en" sz="1800"/>
              <a:t>ではな</a:t>
            </a:r>
            <a:r>
              <a:rPr lang="en" sz="1800"/>
              <a:t>く管理上、事</a:t>
            </a:r>
            <a:r>
              <a:rPr lang="en" sz="1800"/>
              <a:t>業遂行上</a:t>
            </a:r>
            <a:endParaRPr sz="1800"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ASUOnline　アリゾナ州立大オンライン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Focused on “mainstream” languages (Spanish, Italian, German)</a:t>
            </a:r>
            <a:endParaRPr/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主用外国語に集中（スペイン語、イタリア語、ドイツ語）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Highly asynchronous　</a:t>
            </a:r>
            <a:r>
              <a:rPr lang="en"/>
              <a:t>非常に非同期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Compressed schedule, issues with retention, scalability</a:t>
            </a:r>
            <a:endParaRPr/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圧縮されたスケジュール、保持とスケール調整が課題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3"/>
          <p:cNvSpPr txBox="1"/>
          <p:nvPr>
            <p:ph type="title"/>
          </p:nvPr>
        </p:nvSpPr>
        <p:spPr>
          <a:xfrm>
            <a:off x="628650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MOOCs　</a:t>
            </a:r>
            <a:r>
              <a:rPr lang="en" sz="3000"/>
              <a:t>オンラインオープン講座</a:t>
            </a:r>
            <a:endParaRPr sz="3000"/>
          </a:p>
        </p:txBody>
      </p:sp>
      <p:sp>
        <p:nvSpPr>
          <p:cNvPr id="312" name="Google Shape;312;p53"/>
          <p:cNvSpPr txBox="1"/>
          <p:nvPr>
            <p:ph idx="1" type="body"/>
          </p:nvPr>
        </p:nvSpPr>
        <p:spPr>
          <a:xfrm>
            <a:off x="98925" y="654250"/>
            <a:ext cx="86946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/>
              <a:t>Increasing visibility, enrollment in MOOCs　</a:t>
            </a:r>
            <a:endParaRPr sz="1900"/>
          </a:p>
          <a:p>
            <a:pPr indent="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段々目立ってきている、登録者増加</a:t>
            </a:r>
            <a:endParaRPr sz="1100"/>
          </a:p>
          <a:p>
            <a:pPr indent="-1841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/>
              <a:t>216 language MOOCs @ class-central.com, July 12 2019</a:t>
            </a:r>
            <a:endParaRPr sz="1700"/>
          </a:p>
          <a:p>
            <a:pPr indent="0" lvl="0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2019年7月12日の</a:t>
            </a:r>
            <a:r>
              <a:rPr lang="en" sz="1700"/>
              <a:t>時点でMOOCs@class-central.comで216外国語講座</a:t>
            </a:r>
            <a:endParaRPr sz="1700"/>
          </a:p>
          <a:p>
            <a:pPr indent="-1841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/>
              <a:t>Mandarin, English, Korean, Russian, Spanish, Italian, Japanese, Ancient Greek, German, Norwegian, French, Malay, Irish, Catalan, Czech</a:t>
            </a:r>
            <a:endParaRPr sz="1700"/>
          </a:p>
          <a:p>
            <a:pPr indent="0" lvl="0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中国語、英語、韓国語、ロシア語、スペイン語、イタリア語、日本語、古代ギリシャ語、ドイツ語、ノルウェイ語、フランス語、マレーシア語、アイルランド語、カタロニア語、チェコ語</a:t>
            </a:r>
            <a:endParaRPr sz="1200"/>
          </a:p>
          <a:p>
            <a:pPr indent="-1841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/>
              <a:t>xMOOC v. cMOOC models (“zero-touch” v. connectedness, peer interaction)</a:t>
            </a:r>
            <a:endParaRPr sz="1700"/>
          </a:p>
          <a:p>
            <a:pPr indent="0" lvl="0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(</a:t>
            </a:r>
            <a:r>
              <a:rPr lang="en" sz="1700"/>
              <a:t>「ゼロタッチ」対繋がり、学生交流）</a:t>
            </a:r>
            <a:endParaRPr sz="1700"/>
          </a:p>
          <a:p>
            <a:pPr indent="-17145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/>
              <a:t>Niche?　</a:t>
            </a:r>
            <a:r>
              <a:rPr lang="en" sz="1900"/>
              <a:t>ニッチ？</a:t>
            </a:r>
            <a:endParaRPr sz="1100"/>
          </a:p>
          <a:p>
            <a:pPr indent="-1841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/>
              <a:t>Language revitalization (Irish, Catalan, Ainu?)</a:t>
            </a:r>
            <a:r>
              <a:rPr lang="en" sz="1400"/>
              <a:t>言語復活（アイルランド語、カタロニア語,　アイヌ語？）</a:t>
            </a:r>
            <a:endParaRPr sz="1400"/>
          </a:p>
          <a:p>
            <a:pPr indent="-1841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/>
              <a:t>Languages for very special purposes (Basic Chinese for Business, conducted in Spanish)</a:t>
            </a:r>
            <a:r>
              <a:rPr lang="en" sz="1700"/>
              <a:t>特別な目的言語学習（基礎ビジネス中国語をスペイン語で行う）</a:t>
            </a:r>
            <a:endParaRPr sz="1100"/>
          </a:p>
          <a:p>
            <a:pPr indent="-17145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/>
              <a:t>Outcomes?　</a:t>
            </a:r>
            <a:r>
              <a:rPr lang="en" sz="1900"/>
              <a:t>結果？</a:t>
            </a:r>
            <a:endParaRPr sz="1100"/>
          </a:p>
          <a:p>
            <a:pPr indent="-1841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/>
              <a:t>Open curriculum via MOOC-like course, application for further online credit-bearing experience or validation of performance in MOOC.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	</a:t>
            </a:r>
            <a:r>
              <a:rPr lang="en" sz="1200"/>
              <a:t>MOOC</a:t>
            </a:r>
            <a:r>
              <a:rPr lang="en" sz="1200"/>
              <a:t>みたいなコースのオープンカリキュラム；さらに単位付き通信経験申し込むかＭＯＯＣで実力の承認</a:t>
            </a:r>
            <a:endParaRPr sz="1200"/>
          </a:p>
          <a:p>
            <a:pPr indent="0" lvl="0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50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 txBox="1"/>
          <p:nvPr>
            <p:ph type="title"/>
          </p:nvPr>
        </p:nvSpPr>
        <p:spPr>
          <a:xfrm>
            <a:off x="628650" y="-881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Solutions to pressure on LOE programs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英</a:t>
            </a:r>
            <a:r>
              <a:rPr lang="en" sz="2400"/>
              <a:t>語以外の言語プログラムプレッシャーに解決方法</a:t>
            </a:r>
            <a:endParaRPr sz="2400"/>
          </a:p>
        </p:txBody>
      </p:sp>
      <p:sp>
        <p:nvSpPr>
          <p:cNvPr id="318" name="Google Shape;318;p54"/>
          <p:cNvSpPr txBox="1"/>
          <p:nvPr>
            <p:ph idx="1" type="body"/>
          </p:nvPr>
        </p:nvSpPr>
        <p:spPr>
          <a:xfrm>
            <a:off x="628650" y="7977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Diminishment or elimination of language requirements</a:t>
            </a:r>
            <a:endParaRPr sz="2400"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言語必要科目の軽減か削除</a:t>
            </a:r>
            <a:endParaRPr sz="1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Reduction of contact hours to improve retention</a:t>
            </a:r>
            <a:endParaRPr sz="2400"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学習の継続率を改善するため接する時間数軽減</a:t>
            </a:r>
            <a:endParaRPr sz="1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Development of language for specific purpose offerings tied to external programs　</a:t>
            </a:r>
            <a:r>
              <a:rPr lang="en" sz="1400"/>
              <a:t>外部のプログラムに繋がっている特定な目的の言語発達</a:t>
            </a:r>
            <a:endParaRPr sz="1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Refocus on utilitarian outcomes, rather than high culture</a:t>
            </a:r>
            <a:endParaRPr sz="2400"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高文化ではなく実用結果を再注目</a:t>
            </a:r>
            <a:endParaRPr sz="1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Closure of small </a:t>
            </a:r>
            <a:r>
              <a:rPr i="1" lang="en" sz="2400"/>
              <a:t>n </a:t>
            </a:r>
            <a:r>
              <a:rPr lang="en" sz="2400"/>
              <a:t>programs, elimination of MA programs</a:t>
            </a:r>
            <a:endParaRPr sz="2400"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小さなプロ</a:t>
            </a:r>
            <a:r>
              <a:rPr lang="en" sz="1400"/>
              <a:t>グ</a:t>
            </a:r>
            <a:r>
              <a:rPr lang="en" sz="1400"/>
              <a:t>ラム閉鎖、大学院プログラム削除</a:t>
            </a:r>
            <a:endParaRPr sz="1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Adjunctification of language programs to control costs</a:t>
            </a:r>
            <a:endParaRPr sz="2400"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費用管理のため言語プログラムの合併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5"/>
          <p:cNvSpPr txBox="1"/>
          <p:nvPr>
            <p:ph type="title"/>
          </p:nvPr>
        </p:nvSpPr>
        <p:spPr>
          <a:xfrm>
            <a:off x="628650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Impacts on student experience</a:t>
            </a:r>
            <a:r>
              <a:rPr lang="en" sz="3000"/>
              <a:t>学生経験の影響</a:t>
            </a:r>
            <a:endParaRPr sz="3000"/>
          </a:p>
        </p:txBody>
      </p:sp>
      <p:sp>
        <p:nvSpPr>
          <p:cNvPr id="324" name="Google Shape;324;p55"/>
          <p:cNvSpPr txBox="1"/>
          <p:nvPr>
            <p:ph idx="1" type="body"/>
          </p:nvPr>
        </p:nvSpPr>
        <p:spPr>
          <a:xfrm>
            <a:off x="723900" y="7215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Positives　</a:t>
            </a:r>
            <a:r>
              <a:rPr lang="en" sz="1800"/>
              <a:t>利点</a:t>
            </a:r>
            <a:endParaRPr sz="1800"/>
          </a:p>
          <a:p>
            <a:pPr indent="-17780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Democratization of language learning (MOOCs)　</a:t>
            </a:r>
            <a:r>
              <a:rPr lang="en" sz="1400"/>
              <a:t>言語学習の民主化</a:t>
            </a:r>
            <a:endParaRPr sz="1400"/>
          </a:p>
          <a:p>
            <a:pPr indent="-17780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Increased opportunities for peer interaction, communicative praxis (flipped courses)</a:t>
            </a:r>
            <a:r>
              <a:rPr lang="en" sz="1400"/>
              <a:t>学生同士交流機会増加、コミュニケーション応用（反転授業）</a:t>
            </a:r>
            <a:endParaRPr sz="1400"/>
          </a:p>
          <a:p>
            <a:pPr indent="-17780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Availability of LCTLs (language + level, shared courses)</a:t>
            </a:r>
            <a:endParaRPr/>
          </a:p>
          <a:p>
            <a:pPr indent="0" lvl="0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メージャーではない言語コース登録可能(言</a:t>
            </a:r>
            <a:r>
              <a:rPr lang="en" sz="1400"/>
              <a:t>語＋レベル、共有コース)</a:t>
            </a:r>
            <a:endParaRPr sz="1400"/>
          </a:p>
          <a:p>
            <a:pPr indent="-17780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Increased pace of L2 acquis</a:t>
            </a:r>
            <a:r>
              <a:rPr lang="en"/>
              <a:t>ition (microlearning, 24/7 access to content)</a:t>
            </a:r>
            <a:endParaRPr/>
          </a:p>
          <a:p>
            <a:pPr indent="0" lvl="0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外国語習得ペース加速(マイクロラーニング、24時間コースコンテンツにアクセス可)</a:t>
            </a:r>
            <a:endParaRPr sz="1400"/>
          </a:p>
          <a:p>
            <a:pPr indent="-1524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Negatives　</a:t>
            </a:r>
            <a:r>
              <a:rPr lang="en" sz="1800"/>
              <a:t>欠点</a:t>
            </a:r>
            <a:endParaRPr sz="1800"/>
          </a:p>
          <a:p>
            <a:pPr indent="-17780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Less focus on productive skills (MOOCs, online)</a:t>
            </a:r>
            <a:r>
              <a:rPr lang="en" sz="1400"/>
              <a:t>話す・書くの重点が少なくなる</a:t>
            </a:r>
            <a:endParaRPr sz="1400"/>
          </a:p>
          <a:p>
            <a:pPr indent="-17780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Diminishment of learning communities (MOOCs, online)</a:t>
            </a:r>
            <a:endParaRPr/>
          </a:p>
          <a:p>
            <a:pPr indent="0" lvl="0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学習コミュニティが減る</a:t>
            </a:r>
            <a:endParaRPr sz="1400"/>
          </a:p>
          <a:p>
            <a:pPr indent="-17780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Retention of vocabulary, grammar, fluidity problematic (online)</a:t>
            </a:r>
            <a:endParaRPr/>
          </a:p>
          <a:p>
            <a:pPr indent="0" lvl="0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語彙、文法、流暢さの保持の問題</a:t>
            </a:r>
            <a:endParaRPr sz="1400"/>
          </a:p>
          <a:p>
            <a:pPr indent="-17780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Commodification of the learning experience (why isn’t this an app?)</a:t>
            </a:r>
            <a:endParaRPr/>
          </a:p>
          <a:p>
            <a:pPr indent="0" lvl="0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学習体験の商品化(何でこれはアプリじゃないの？)</a:t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000"/>
              <a:t>Language Centers　</a:t>
            </a:r>
            <a:r>
              <a:rPr lang="en" sz="3000"/>
              <a:t>ランゲージセンター</a:t>
            </a:r>
            <a:endParaRPr sz="3000"/>
          </a:p>
        </p:txBody>
      </p:sp>
      <p:sp>
        <p:nvSpPr>
          <p:cNvPr id="330" name="Google Shape;330;p5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Overview　</a:t>
            </a:r>
            <a:r>
              <a:rPr lang="en" sz="3000"/>
              <a:t>概要	</a:t>
            </a:r>
            <a:endParaRPr sz="3000"/>
          </a:p>
        </p:txBody>
      </p:sp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Language teaching and learning in the US　</a:t>
            </a:r>
            <a:r>
              <a:rPr lang="en" sz="1800"/>
              <a:t>米国での外国語指導・学習</a:t>
            </a:r>
            <a:endParaRPr sz="1800"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Pressures and solutions　</a:t>
            </a:r>
            <a:r>
              <a:rPr lang="en" sz="1800"/>
              <a:t>プレッシャーと解決</a:t>
            </a:r>
            <a:endParaRPr sz="1800"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Language centers – a typology　</a:t>
            </a:r>
            <a:r>
              <a:rPr lang="en" sz="1800"/>
              <a:t>ランゲージセンター : 類型論</a:t>
            </a:r>
            <a:endParaRPr sz="1800"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Arizona State University’s online model　</a:t>
            </a:r>
            <a:r>
              <a:rPr lang="en" sz="1800"/>
              <a:t>アリゾナ州立大学の通</a:t>
            </a:r>
            <a:r>
              <a:rPr lang="en" sz="1800"/>
              <a:t>信</a:t>
            </a:r>
            <a:r>
              <a:rPr lang="en" sz="1800"/>
              <a:t>型モデル</a:t>
            </a:r>
            <a:endParaRPr sz="1800"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Harvard University’s face-to-face model　</a:t>
            </a:r>
            <a:r>
              <a:rPr lang="en" sz="1800"/>
              <a:t>ハーバード大学の対面型モデル</a:t>
            </a:r>
            <a:endParaRPr sz="1800"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Collaborations　</a:t>
            </a:r>
            <a:r>
              <a:rPr lang="en" sz="1800"/>
              <a:t>コラボレーション</a:t>
            </a:r>
            <a:endParaRPr sz="18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000"/>
              <a:t>ASU’s Online Model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000"/>
              <a:t>アリゾナ州立大通信型モデル</a:t>
            </a:r>
            <a:endParaRPr sz="3000"/>
          </a:p>
        </p:txBody>
      </p:sp>
      <p:sp>
        <p:nvSpPr>
          <p:cNvPr id="336" name="Google Shape;336;p57"/>
          <p:cNvSpPr txBox="1"/>
          <p:nvPr>
            <p:ph idx="1" type="body"/>
          </p:nvPr>
        </p:nvSpPr>
        <p:spPr>
          <a:xfrm>
            <a:off x="623888" y="342184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8"/>
          <p:cNvSpPr txBox="1"/>
          <p:nvPr>
            <p:ph type="title"/>
          </p:nvPr>
        </p:nvSpPr>
        <p:spPr>
          <a:xfrm>
            <a:off x="628650" y="-525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Arizona State University　</a:t>
            </a:r>
            <a:r>
              <a:rPr lang="en" sz="3000"/>
              <a:t>アリゾナ州立大学</a:t>
            </a:r>
            <a:endParaRPr sz="3000"/>
          </a:p>
        </p:txBody>
      </p:sp>
      <p:sp>
        <p:nvSpPr>
          <p:cNvPr id="342" name="Google Shape;342;p58"/>
          <p:cNvSpPr txBox="1"/>
          <p:nvPr>
            <p:ph idx="1" type="body"/>
          </p:nvPr>
        </p:nvSpPr>
        <p:spPr>
          <a:xfrm>
            <a:off x="628650" y="7163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Founded 1889</a:t>
            </a:r>
            <a:r>
              <a:rPr lang="en" sz="2400"/>
              <a:t>設立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104,000 students</a:t>
            </a:r>
            <a:r>
              <a:rPr lang="en" sz="2400"/>
              <a:t>学生数</a:t>
            </a:r>
            <a:r>
              <a:rPr lang="en" sz="2400"/>
              <a:t> (84,000 undergraduate</a:t>
            </a:r>
            <a:r>
              <a:rPr lang="en" sz="2400"/>
              <a:t>学士</a:t>
            </a:r>
            <a:r>
              <a:rPr lang="en" sz="2400"/>
              <a:t>; 20,000 graduate</a:t>
            </a:r>
            <a:r>
              <a:rPr lang="en" sz="2400"/>
              <a:t>大学院・博士</a:t>
            </a:r>
            <a:r>
              <a:rPr lang="en" sz="2400"/>
              <a:t>)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22% residential</a:t>
            </a:r>
            <a:r>
              <a:rPr lang="en" sz="2400"/>
              <a:t>キャンパス内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18 languages taught18</a:t>
            </a:r>
            <a:r>
              <a:rPr lang="en" sz="2400"/>
              <a:t>言語を教えている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1 language school1</a:t>
            </a:r>
            <a:r>
              <a:rPr lang="en" sz="2400"/>
              <a:t>つの言語学校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30,000 students online 3</a:t>
            </a:r>
            <a:r>
              <a:rPr lang="en" sz="2400"/>
              <a:t>万人のオンラインのみの学生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2,600 L2 seats (Fall 19) </a:t>
            </a:r>
            <a:r>
              <a:rPr lang="en" sz="2400"/>
              <a:t>第２言語のオンライン可能学生数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60 student cap (online); 28 student cap (onground)</a:t>
            </a:r>
            <a:r>
              <a:rPr lang="en" sz="2400"/>
              <a:t>１つの授業に対して 60人限度（オンラインコース）教室内なら28人限度</a:t>
            </a:r>
            <a:endParaRPr sz="24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9"/>
          <p:cNvSpPr txBox="1"/>
          <p:nvPr>
            <p:ph type="title"/>
          </p:nvPr>
        </p:nvSpPr>
        <p:spPr>
          <a:xfrm>
            <a:off x="628650" y="562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School of International Letters &amp; Cultures (SILC)</a:t>
            </a:r>
            <a:endParaRPr sz="3000"/>
          </a:p>
        </p:txBody>
      </p:sp>
      <p:sp>
        <p:nvSpPr>
          <p:cNvPr id="348" name="Google Shape;348;p59"/>
          <p:cNvSpPr txBox="1"/>
          <p:nvPr>
            <p:ph idx="1" type="body"/>
          </p:nvPr>
        </p:nvSpPr>
        <p:spPr>
          <a:xfrm>
            <a:off x="628650" y="8053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Founded in 2008; amalgamation of all language faculties (Spanish &amp; Portuguese; E and SE Asian; French &amp; Italian; German, Romanian &amp; Slavic; Classics and Middle Eastern)2008</a:t>
            </a:r>
            <a:r>
              <a:rPr lang="en" sz="2400"/>
              <a:t>年設立、全ての言語コースを合併した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PhD programs in Spanish, Chinese, ILC　</a:t>
            </a:r>
            <a:r>
              <a:rPr lang="en" sz="2400"/>
              <a:t>スペイン語、中国語、国際文学と文化の博士課程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MA programs in French, German, Chinese, Japanese, Spanish; all teaching assistantships for MA students defunded in 2016, partial restoration of funds in 2019.</a:t>
            </a:r>
            <a:r>
              <a:rPr lang="en" sz="2400"/>
              <a:t>フランス、ドイツ、中国、日本、スペイン語の大学院コースが有る。</a:t>
            </a:r>
            <a:r>
              <a:rPr lang="en" sz="2400"/>
              <a:t>2016年に</a:t>
            </a:r>
            <a:r>
              <a:rPr lang="en" sz="2400"/>
              <a:t>TAの支援を削減（2019年から一部復活）</a:t>
            </a:r>
            <a:endParaRPr sz="24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From hybrid to online courses</a:t>
            </a:r>
            <a:r>
              <a:rPr lang="en" sz="2400"/>
              <a:t>ハイブリッドからオンラインコースへ</a:t>
            </a:r>
            <a:endParaRPr sz="2400"/>
          </a:p>
        </p:txBody>
      </p:sp>
      <p:sp>
        <p:nvSpPr>
          <p:cNvPr id="355" name="Google Shape;355;p60"/>
          <p:cNvSpPr txBox="1"/>
          <p:nvPr>
            <p:ph idx="1" type="body"/>
          </p:nvPr>
        </p:nvSpPr>
        <p:spPr>
          <a:xfrm>
            <a:off x="713350" y="1055225"/>
            <a:ext cx="7690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ASU ≅ ASUOnline (2011)　ASU</a:t>
            </a:r>
            <a:r>
              <a:rPr lang="en" sz="1800"/>
              <a:t>オンライン2011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ASUOnline *only* for off-campus students　</a:t>
            </a:r>
            <a:r>
              <a:rPr lang="en"/>
              <a:t>キャンパス外学生のみ</a:t>
            </a:r>
            <a:endParaRPr/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Returning students; part-time degree seekers </a:t>
            </a:r>
            <a:r>
              <a:rPr lang="en" sz="1800"/>
              <a:t>社会人学生やパートタイム学生用</a:t>
            </a:r>
            <a:endParaRPr sz="1800"/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Starbucks Scholars　</a:t>
            </a:r>
            <a:r>
              <a:rPr lang="en" sz="1800"/>
              <a:t>スターバックス学習者</a:t>
            </a:r>
            <a:endParaRPr sz="1800"/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/>
              <a:t>oCourses　O</a:t>
            </a:r>
            <a:r>
              <a:rPr b="1" lang="en" sz="1800"/>
              <a:t>コース</a:t>
            </a:r>
            <a:endParaRPr b="1"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ASU campus-based students　</a:t>
            </a:r>
            <a:r>
              <a:rPr lang="en"/>
              <a:t>キャンパス内（正式学生)向け</a:t>
            </a:r>
            <a:endParaRPr/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Hybrid courses</a:t>
            </a:r>
            <a:r>
              <a:rPr lang="en" sz="1800"/>
              <a:t>ハイブリッドコース</a:t>
            </a:r>
            <a:endParaRPr sz="1800"/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/>
              <a:t>iCourses i</a:t>
            </a:r>
            <a:r>
              <a:rPr b="1" lang="en" sz="1800"/>
              <a:t>コース</a:t>
            </a:r>
            <a:endParaRPr b="1" sz="18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A, B, and C sessions A,B,C</a:t>
            </a:r>
            <a:r>
              <a:rPr lang="en" sz="1800"/>
              <a:t>セッション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7.5 weeks (A &amp; B, iCourse/oCourse)7.5</a:t>
            </a:r>
            <a:r>
              <a:rPr lang="en"/>
              <a:t>週間(AとB, iとoコース)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15 weeks (C, iCourse only) 15</a:t>
            </a:r>
            <a:r>
              <a:rPr lang="en"/>
              <a:t>週間(Cとiコースのみ)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Development of online language courses at ASU (2011-2018)ASUの</a:t>
            </a:r>
            <a:r>
              <a:rPr lang="en" sz="3000"/>
              <a:t>オンラインコースの発展</a:t>
            </a:r>
            <a:endParaRPr sz="3000"/>
          </a:p>
        </p:txBody>
      </p:sp>
      <p:pic>
        <p:nvPicPr>
          <p:cNvPr id="362" name="Google Shape;36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5440" y="1390756"/>
            <a:ext cx="5567766" cy="307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Challenges 1 </a:t>
            </a:r>
            <a:r>
              <a:rPr lang="en" sz="3000"/>
              <a:t>問題点その1</a:t>
            </a:r>
            <a:endParaRPr sz="3000"/>
          </a:p>
        </p:txBody>
      </p:sp>
      <p:sp>
        <p:nvSpPr>
          <p:cNvPr id="369" name="Google Shape;369;p62"/>
          <p:cNvSpPr txBox="1"/>
          <p:nvPr>
            <p:ph idx="1" type="body"/>
          </p:nvPr>
        </p:nvSpPr>
        <p:spPr>
          <a:xfrm>
            <a:off x="628650" y="1276231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Student preparedness　</a:t>
            </a:r>
            <a:r>
              <a:rPr lang="en" sz="1400"/>
              <a:t>学生の準備程度</a:t>
            </a:r>
            <a:endParaRPr sz="1400"/>
          </a:p>
          <a:p>
            <a:pPr indent="-1905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Adult learners, returning students, full-time employed</a:t>
            </a:r>
            <a:r>
              <a:rPr lang="en" sz="1400"/>
              <a:t>社会人学生、もう一度学生を挑戦する者、雇用者でありながら学生</a:t>
            </a:r>
            <a:endParaRPr sz="1400"/>
          </a:p>
          <a:p>
            <a:pPr indent="-1905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Time between learning experiences, pace</a:t>
            </a:r>
            <a:r>
              <a:rPr lang="en" sz="1400"/>
              <a:t>学習経験間の長さ、学習速度</a:t>
            </a:r>
            <a:endParaRPr sz="1400"/>
          </a:p>
          <a:p>
            <a:pPr indent="-1905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Skills-focused curriculum v. knowledge transfer　</a:t>
            </a:r>
            <a:r>
              <a:rPr lang="en" sz="1400"/>
              <a:t>スキル中心カリキュラム対知識転送</a:t>
            </a:r>
            <a:endParaRPr sz="1400"/>
          </a:p>
          <a:p>
            <a:pPr indent="-177800" lvl="0" marL="177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Community of learners</a:t>
            </a:r>
            <a:r>
              <a:rPr lang="en" sz="1400"/>
              <a:t>学習者のコミュニティ</a:t>
            </a:r>
            <a:endParaRPr sz="1400"/>
          </a:p>
          <a:p>
            <a:pPr indent="-1905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“Class” is 90% asynchronous, 4 peer-involved speaking activities per term</a:t>
            </a:r>
            <a:r>
              <a:rPr lang="en" sz="1400"/>
              <a:t>授業は90%非同時性、人学期間中4つの学生同士の会話タスク</a:t>
            </a:r>
            <a:endParaRPr sz="1400"/>
          </a:p>
          <a:p>
            <a:pPr indent="-1905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55 student cap per section, no cohort continuity1</a:t>
            </a:r>
            <a:r>
              <a:rPr lang="en" sz="1400"/>
              <a:t>つの人クラスに</a:t>
            </a:r>
            <a:r>
              <a:rPr lang="en" sz="1400"/>
              <a:t>55</a:t>
            </a:r>
            <a:r>
              <a:rPr lang="en" sz="1400"/>
              <a:t>人限度、学生同士の連続性が少ない</a:t>
            </a:r>
            <a:endParaRPr sz="1400"/>
          </a:p>
          <a:p>
            <a:pPr indent="-1905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7.5 week format (course objectives and expected outcomes equivalent to F2F 7.5</a:t>
            </a:r>
            <a:r>
              <a:rPr lang="en" sz="1400"/>
              <a:t>週間(コース目標と結果は対面授業と同じく)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Challenges 2 問題点その2</a:t>
            </a:r>
            <a:endParaRPr sz="3000"/>
          </a:p>
        </p:txBody>
      </p:sp>
      <p:sp>
        <p:nvSpPr>
          <p:cNvPr id="376" name="Google Shape;376;p63"/>
          <p:cNvSpPr txBox="1"/>
          <p:nvPr>
            <p:ph idx="1" type="body"/>
          </p:nvPr>
        </p:nvSpPr>
        <p:spPr>
          <a:xfrm>
            <a:off x="628650" y="1276231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Support　支援</a:t>
            </a:r>
            <a:endParaRPr sz="1400"/>
          </a:p>
          <a:p>
            <a:pPr indent="-1905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1 ASUOnline instructional designer for all language courses (partial portfolio)　たった一人のインストラクションデザイナーが全ての言語コースを管理している。</a:t>
            </a:r>
            <a:endParaRPr sz="1400"/>
          </a:p>
          <a:p>
            <a:pPr indent="-1905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2.25 LSS staff tasked with supporting instructors, course management system　教員を支援するスターフがいますが教育管理システムに依存</a:t>
            </a:r>
            <a:endParaRPr sz="1400"/>
          </a:p>
          <a:p>
            <a:pPr indent="-1905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Communication with ASUOnline re: course approvals, policies　ASU</a:t>
            </a:r>
            <a:r>
              <a:rPr lang="en" sz="1400"/>
              <a:t>オンライン期間とのコミュニケーション(コース申し込み、方針</a:t>
            </a:r>
            <a:endParaRPr sz="1400"/>
          </a:p>
          <a:p>
            <a:pPr indent="-1905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“Territory” </a:t>
            </a:r>
            <a:r>
              <a:rPr lang="en" sz="1400"/>
              <a:t>領域</a:t>
            </a:r>
            <a:endParaRPr sz="1400"/>
          </a:p>
          <a:p>
            <a:pPr indent="-1905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ASUOnline training, local training optional for instructors (until 2015) </a:t>
            </a:r>
            <a:r>
              <a:rPr lang="en" sz="1400"/>
              <a:t>教員FDやトレーニング</a:t>
            </a:r>
            <a:endParaRPr sz="1400"/>
          </a:p>
          <a:p>
            <a:pPr indent="-177800" lvl="0" marL="177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Design requirements unaligned with language learning outcomes　</a:t>
            </a:r>
            <a:r>
              <a:rPr lang="en" sz="1400"/>
              <a:t>言語学習結果はデザインと一致されていない</a:t>
            </a:r>
            <a:endParaRPr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Solutions　</a:t>
            </a:r>
            <a:r>
              <a:rPr lang="en" sz="3000"/>
              <a:t>解決方法</a:t>
            </a:r>
            <a:endParaRPr sz="3000"/>
          </a:p>
        </p:txBody>
      </p:sp>
      <p:sp>
        <p:nvSpPr>
          <p:cNvPr id="382" name="Google Shape;382;p6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Required orientation/training for online instructors (2015)</a:t>
            </a:r>
            <a:endParaRPr sz="2400"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必要に応じて、</a:t>
            </a:r>
            <a:r>
              <a:rPr lang="en" sz="2400"/>
              <a:t>オンライン講師の</a:t>
            </a:r>
            <a:r>
              <a:rPr lang="en" sz="2400"/>
              <a:t>オリエンテーション/トレーニング（2015）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Reassessment and redesign of online courses (organization, learning communities, productive skills)(2015-16; 2018 - )</a:t>
            </a:r>
            <a:endParaRPr sz="2400"/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オンラインコースの再評価と再設計（組織、学習コミュニティ、言語のスキル）（2015-16; 2018 - ）</a:t>
            </a:r>
            <a:endParaRPr sz="2400"/>
          </a:p>
          <a:p>
            <a:pPr indent="-190500" lvl="0" marL="1778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Online language learning orientation module (2016 -)</a:t>
            </a:r>
            <a:endParaRPr sz="2400"/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オンライン語学学習オリエンテーションモジュール（2016 - ）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Solutions　解決方法</a:t>
            </a:r>
            <a:endParaRPr sz="3000"/>
          </a:p>
        </p:txBody>
      </p:sp>
      <p:sp>
        <p:nvSpPr>
          <p:cNvPr id="388" name="Google Shape;388;p6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Early access to online courses for prospective students</a:t>
            </a:r>
            <a:endParaRPr sz="2400"/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入学希望者向けのオンラインコースへの早期アクセス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Proficiency testing; backwards design for language courses</a:t>
            </a:r>
            <a:endParaRPr sz="2400"/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熟練度テスト 語学コースのバックワードデザイン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(Proposed) open access to language learning environment (Canvas LMS); for sustainment, self-paced remediation</a:t>
            </a:r>
            <a:br>
              <a:rPr lang="en" sz="2400"/>
            </a:br>
            <a:r>
              <a:rPr lang="en" sz="2400"/>
              <a:t>（提案）言語学習環境（Canvas LMS）へのオープンアクセス 維持のために、自己</a:t>
            </a:r>
            <a:r>
              <a:rPr lang="en" sz="2400"/>
              <a:t>学習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000"/>
              <a:t>Re-foundationing ASU’s language center: LSS</a:t>
            </a:r>
            <a:endParaRPr sz="3000"/>
          </a:p>
        </p:txBody>
      </p:sp>
      <p:sp>
        <p:nvSpPr>
          <p:cNvPr id="394" name="Google Shape;394;p6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2400"/>
              <a:t>The landscape for languages other than English in the US　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2400"/>
              <a:t>　　　</a:t>
            </a:r>
            <a:r>
              <a:rPr lang="en" sz="2400"/>
              <a:t>米国で英語以外の言語の状況</a:t>
            </a:r>
            <a:endParaRPr sz="2400"/>
          </a:p>
        </p:txBody>
      </p:sp>
      <p:sp>
        <p:nvSpPr>
          <p:cNvPr id="221" name="Google Shape;221;p4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0" name="Google Shape;400;p67"/>
          <p:cNvCxnSpPr/>
          <p:nvPr/>
        </p:nvCxnSpPr>
        <p:spPr>
          <a:xfrm>
            <a:off x="1840388" y="1581962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p67"/>
          <p:cNvCxnSpPr/>
          <p:nvPr/>
        </p:nvCxnSpPr>
        <p:spPr>
          <a:xfrm>
            <a:off x="1790695" y="4564499"/>
            <a:ext cx="5637298" cy="11282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67"/>
          <p:cNvCxnSpPr/>
          <p:nvPr/>
        </p:nvCxnSpPr>
        <p:spPr>
          <a:xfrm>
            <a:off x="1846369" y="2054997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67"/>
          <p:cNvCxnSpPr/>
          <p:nvPr/>
        </p:nvCxnSpPr>
        <p:spPr>
          <a:xfrm>
            <a:off x="1841883" y="2539436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4" name="Google Shape;404;p67"/>
          <p:cNvCxnSpPr/>
          <p:nvPr/>
        </p:nvCxnSpPr>
        <p:spPr>
          <a:xfrm>
            <a:off x="1843379" y="3035183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5" name="Google Shape;405;p67"/>
          <p:cNvCxnSpPr/>
          <p:nvPr/>
        </p:nvCxnSpPr>
        <p:spPr>
          <a:xfrm>
            <a:off x="1847864" y="3556447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67"/>
          <p:cNvCxnSpPr/>
          <p:nvPr/>
        </p:nvCxnSpPr>
        <p:spPr>
          <a:xfrm>
            <a:off x="1847864" y="4568619"/>
            <a:ext cx="5587606" cy="0"/>
          </a:xfrm>
          <a:prstGeom prst="straightConnector1">
            <a:avLst/>
          </a:prstGeom>
          <a:noFill/>
          <a:ln cap="flat" cmpd="sng" w="50800">
            <a:solidFill>
              <a:srgbClr val="FF0000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7" name="Google Shape;407;p67"/>
          <p:cNvSpPr/>
          <p:nvPr/>
        </p:nvSpPr>
        <p:spPr>
          <a:xfrm>
            <a:off x="3620948" y="1437375"/>
            <a:ext cx="716780" cy="3410572"/>
          </a:xfrm>
          <a:custGeom>
            <a:rect b="b" l="l" r="r" t="t"/>
            <a:pathLst>
              <a:path extrusionOk="0" h="4161442" w="955707">
                <a:moveTo>
                  <a:pt x="191185" y="184812"/>
                </a:moveTo>
                <a:lnTo>
                  <a:pt x="466515" y="0"/>
                </a:lnTo>
                <a:lnTo>
                  <a:pt x="719163" y="184812"/>
                </a:lnTo>
                <a:lnTo>
                  <a:pt x="502123" y="172829"/>
                </a:lnTo>
                <a:cubicBezTo>
                  <a:pt x="502653" y="693431"/>
                  <a:pt x="514521" y="1248053"/>
                  <a:pt x="515051" y="1768655"/>
                </a:cubicBezTo>
                <a:cubicBezTo>
                  <a:pt x="537730" y="1995701"/>
                  <a:pt x="537729" y="2115770"/>
                  <a:pt x="560408" y="2342816"/>
                </a:cubicBezTo>
                <a:lnTo>
                  <a:pt x="955707" y="4161442"/>
                </a:lnTo>
                <a:lnTo>
                  <a:pt x="0" y="4161442"/>
                </a:lnTo>
                <a:cubicBezTo>
                  <a:pt x="167903" y="3342450"/>
                  <a:pt x="415185" y="2566251"/>
                  <a:pt x="412994" y="1768655"/>
                </a:cubicBezTo>
                <a:cubicBezTo>
                  <a:pt x="411405" y="1233147"/>
                  <a:pt x="409817" y="719036"/>
                  <a:pt x="408228" y="183528"/>
                </a:cubicBezTo>
                <a:lnTo>
                  <a:pt x="191185" y="18481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67"/>
          <p:cNvSpPr/>
          <p:nvPr/>
        </p:nvSpPr>
        <p:spPr>
          <a:xfrm>
            <a:off x="2528435" y="1437374"/>
            <a:ext cx="1050836" cy="3419076"/>
          </a:xfrm>
          <a:custGeom>
            <a:rect b="b" l="l" r="r" t="t"/>
            <a:pathLst>
              <a:path extrusionOk="0" h="4604130" w="1401115">
                <a:moveTo>
                  <a:pt x="0" y="434077"/>
                </a:moveTo>
                <a:lnTo>
                  <a:pt x="740246" y="0"/>
                </a:lnTo>
                <a:lnTo>
                  <a:pt x="1401115" y="411397"/>
                </a:lnTo>
                <a:lnTo>
                  <a:pt x="1172737" y="445869"/>
                </a:lnTo>
                <a:cubicBezTo>
                  <a:pt x="1173265" y="1094992"/>
                  <a:pt x="1196474" y="1686963"/>
                  <a:pt x="1197002" y="2336086"/>
                </a:cubicBezTo>
                <a:cubicBezTo>
                  <a:pt x="1144084" y="2782135"/>
                  <a:pt x="932410" y="3568390"/>
                  <a:pt x="879492" y="4014439"/>
                </a:cubicBezTo>
                <a:cubicBezTo>
                  <a:pt x="878964" y="4211003"/>
                  <a:pt x="878435" y="4407566"/>
                  <a:pt x="877907" y="4604130"/>
                </a:cubicBezTo>
                <a:lnTo>
                  <a:pt x="568566" y="4604129"/>
                </a:lnTo>
                <a:cubicBezTo>
                  <a:pt x="532921" y="4420796"/>
                  <a:pt x="606549" y="4377325"/>
                  <a:pt x="550644" y="4003098"/>
                </a:cubicBezTo>
                <a:cubicBezTo>
                  <a:pt x="494739" y="3628871"/>
                  <a:pt x="258495" y="2896902"/>
                  <a:pt x="233133" y="2358766"/>
                </a:cubicBezTo>
                <a:lnTo>
                  <a:pt x="239718" y="445757"/>
                </a:lnTo>
                <a:lnTo>
                  <a:pt x="0" y="43407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67"/>
          <p:cNvSpPr/>
          <p:nvPr/>
        </p:nvSpPr>
        <p:spPr>
          <a:xfrm>
            <a:off x="2040949" y="1454385"/>
            <a:ext cx="403620" cy="3385055"/>
          </a:xfrm>
          <a:custGeom>
            <a:rect b="b" l="l" r="r" t="t"/>
            <a:pathLst>
              <a:path extrusionOk="0" h="4343729" w="538160">
                <a:moveTo>
                  <a:pt x="140835" y="158755"/>
                </a:moveTo>
                <a:lnTo>
                  <a:pt x="299590" y="0"/>
                </a:lnTo>
                <a:lnTo>
                  <a:pt x="458345" y="158755"/>
                </a:lnTo>
                <a:lnTo>
                  <a:pt x="378968" y="158755"/>
                </a:lnTo>
                <a:cubicBezTo>
                  <a:pt x="371405" y="446042"/>
                  <a:pt x="378945" y="1183161"/>
                  <a:pt x="378945" y="1882476"/>
                </a:cubicBezTo>
                <a:cubicBezTo>
                  <a:pt x="753152" y="2570451"/>
                  <a:pt x="358174" y="3933591"/>
                  <a:pt x="299590" y="4343729"/>
                </a:cubicBezTo>
                <a:lnTo>
                  <a:pt x="152175" y="4332388"/>
                </a:lnTo>
                <a:cubicBezTo>
                  <a:pt x="97363" y="3924140"/>
                  <a:pt x="-191816" y="2591241"/>
                  <a:pt x="208850" y="1871136"/>
                </a:cubicBezTo>
                <a:cubicBezTo>
                  <a:pt x="235309" y="1173712"/>
                  <a:pt x="205090" y="449822"/>
                  <a:pt x="220213" y="158755"/>
                </a:cubicBezTo>
                <a:lnTo>
                  <a:pt x="140835" y="15875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6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Changing scope </a:t>
            </a:r>
            <a:r>
              <a:rPr lang="en" sz="3000"/>
              <a:t>範囲変容</a:t>
            </a:r>
            <a:endParaRPr sz="3000"/>
          </a:p>
        </p:txBody>
      </p:sp>
      <p:sp>
        <p:nvSpPr>
          <p:cNvPr id="411" name="Google Shape;411;p67"/>
          <p:cNvSpPr txBox="1"/>
          <p:nvPr/>
        </p:nvSpPr>
        <p:spPr>
          <a:xfrm>
            <a:off x="1269906" y="1437374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100"/>
          </a:p>
        </p:txBody>
      </p:sp>
      <p:sp>
        <p:nvSpPr>
          <p:cNvPr id="412" name="Google Shape;412;p67"/>
          <p:cNvSpPr txBox="1"/>
          <p:nvPr/>
        </p:nvSpPr>
        <p:spPr>
          <a:xfrm>
            <a:off x="1269906" y="4425998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 sz="1100"/>
          </a:p>
        </p:txBody>
      </p:sp>
      <p:sp>
        <p:nvSpPr>
          <p:cNvPr id="413" name="Google Shape;413;p67"/>
          <p:cNvSpPr txBox="1"/>
          <p:nvPr/>
        </p:nvSpPr>
        <p:spPr>
          <a:xfrm rot="-5400000">
            <a:off x="1059208" y="3191768"/>
            <a:ext cx="30523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development – F2F/hybrid/online</a:t>
            </a:r>
            <a:endParaRPr sz="1100"/>
          </a:p>
        </p:txBody>
      </p:sp>
      <p:sp>
        <p:nvSpPr>
          <p:cNvPr id="414" name="Google Shape;414;p67"/>
          <p:cNvSpPr/>
          <p:nvPr/>
        </p:nvSpPr>
        <p:spPr>
          <a:xfrm>
            <a:off x="4379401" y="1437375"/>
            <a:ext cx="986548" cy="3365627"/>
          </a:xfrm>
          <a:custGeom>
            <a:rect b="b" l="l" r="r" t="t"/>
            <a:pathLst>
              <a:path extrusionOk="0" h="4340532" w="1315398">
                <a:moveTo>
                  <a:pt x="0" y="384517"/>
                </a:moveTo>
                <a:lnTo>
                  <a:pt x="691718" y="0"/>
                </a:lnTo>
                <a:lnTo>
                  <a:pt x="1315398" y="384517"/>
                </a:lnTo>
                <a:lnTo>
                  <a:pt x="992218" y="373549"/>
                </a:lnTo>
                <a:cubicBezTo>
                  <a:pt x="990328" y="732662"/>
                  <a:pt x="988438" y="1712332"/>
                  <a:pt x="986548" y="2071445"/>
                </a:cubicBezTo>
                <a:cubicBezTo>
                  <a:pt x="859922" y="3063621"/>
                  <a:pt x="778655" y="3370128"/>
                  <a:pt x="742746" y="4340532"/>
                </a:cubicBezTo>
                <a:lnTo>
                  <a:pt x="572651" y="4340532"/>
                </a:lnTo>
                <a:cubicBezTo>
                  <a:pt x="570761" y="3373908"/>
                  <a:pt x="444136" y="2721009"/>
                  <a:pt x="340190" y="2071448"/>
                </a:cubicBezTo>
                <a:cubicBezTo>
                  <a:pt x="342080" y="1712335"/>
                  <a:pt x="332629" y="765939"/>
                  <a:pt x="334519" y="406826"/>
                </a:cubicBezTo>
                <a:lnTo>
                  <a:pt x="0" y="3845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7"/>
          <p:cNvSpPr txBox="1"/>
          <p:nvPr/>
        </p:nvSpPr>
        <p:spPr>
          <a:xfrm rot="-5400000">
            <a:off x="2664903" y="2540329"/>
            <a:ext cx="21661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Local/network infrastructure</a:t>
            </a:r>
            <a:endParaRPr sz="1100"/>
          </a:p>
        </p:txBody>
      </p:sp>
      <p:sp>
        <p:nvSpPr>
          <p:cNvPr id="416" name="Google Shape;416;p67"/>
          <p:cNvSpPr txBox="1"/>
          <p:nvPr/>
        </p:nvSpPr>
        <p:spPr>
          <a:xfrm rot="-5400000">
            <a:off x="3251075" y="3455724"/>
            <a:ext cx="25244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design/development</a:t>
            </a:r>
            <a:endParaRPr sz="1100"/>
          </a:p>
        </p:txBody>
      </p:sp>
      <p:sp>
        <p:nvSpPr>
          <p:cNvPr id="417" name="Google Shape;417;p67"/>
          <p:cNvSpPr/>
          <p:nvPr/>
        </p:nvSpPr>
        <p:spPr>
          <a:xfrm>
            <a:off x="5407617" y="1454384"/>
            <a:ext cx="1105615" cy="3390615"/>
          </a:xfrm>
          <a:custGeom>
            <a:rect b="b" l="l" r="r" t="t"/>
            <a:pathLst>
              <a:path extrusionOk="0" h="4340532" w="1474153">
                <a:moveTo>
                  <a:pt x="0" y="362416"/>
                </a:moveTo>
                <a:lnTo>
                  <a:pt x="782436" y="0"/>
                </a:lnTo>
                <a:lnTo>
                  <a:pt x="1474153" y="340750"/>
                </a:lnTo>
                <a:lnTo>
                  <a:pt x="1196332" y="362416"/>
                </a:lnTo>
                <a:cubicBezTo>
                  <a:pt x="1194442" y="721529"/>
                  <a:pt x="852364" y="1122934"/>
                  <a:pt x="850474" y="1482047"/>
                </a:cubicBezTo>
                <a:cubicBezTo>
                  <a:pt x="701168" y="2474117"/>
                  <a:pt x="824014" y="3370128"/>
                  <a:pt x="788105" y="4340532"/>
                </a:cubicBezTo>
                <a:lnTo>
                  <a:pt x="776766" y="4308406"/>
                </a:lnTo>
                <a:cubicBezTo>
                  <a:pt x="763536" y="3341782"/>
                  <a:pt x="795668" y="2490006"/>
                  <a:pt x="646362" y="1460383"/>
                </a:cubicBezTo>
                <a:cubicBezTo>
                  <a:pt x="648252" y="1101270"/>
                  <a:pt x="275931" y="743755"/>
                  <a:pt x="277821" y="384642"/>
                </a:cubicBezTo>
                <a:lnTo>
                  <a:pt x="0" y="3624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67"/>
          <p:cNvSpPr txBox="1"/>
          <p:nvPr/>
        </p:nvSpPr>
        <p:spPr>
          <a:xfrm rot="-5400000">
            <a:off x="5033413" y="3004282"/>
            <a:ext cx="14663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and strategy</a:t>
            </a:r>
            <a:endParaRPr sz="1100"/>
          </a:p>
        </p:txBody>
      </p:sp>
      <p:sp>
        <p:nvSpPr>
          <p:cNvPr id="419" name="Google Shape;419;p67"/>
          <p:cNvSpPr txBox="1"/>
          <p:nvPr/>
        </p:nvSpPr>
        <p:spPr>
          <a:xfrm>
            <a:off x="1269906" y="1916498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1100"/>
          </a:p>
        </p:txBody>
      </p:sp>
      <p:sp>
        <p:nvSpPr>
          <p:cNvPr id="420" name="Google Shape;420;p67"/>
          <p:cNvSpPr txBox="1"/>
          <p:nvPr/>
        </p:nvSpPr>
        <p:spPr>
          <a:xfrm>
            <a:off x="1269906" y="2400937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 sz="1100"/>
          </a:p>
        </p:txBody>
      </p:sp>
      <p:sp>
        <p:nvSpPr>
          <p:cNvPr id="421" name="Google Shape;421;p67"/>
          <p:cNvSpPr txBox="1"/>
          <p:nvPr/>
        </p:nvSpPr>
        <p:spPr>
          <a:xfrm>
            <a:off x="1269906" y="2896684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sz="1100"/>
          </a:p>
        </p:txBody>
      </p:sp>
      <p:sp>
        <p:nvSpPr>
          <p:cNvPr id="422" name="Google Shape;422;p67"/>
          <p:cNvSpPr txBox="1"/>
          <p:nvPr/>
        </p:nvSpPr>
        <p:spPr>
          <a:xfrm>
            <a:off x="1269906" y="3417947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 sz="1100"/>
          </a:p>
        </p:txBody>
      </p:sp>
      <p:sp>
        <p:nvSpPr>
          <p:cNvPr id="423" name="Google Shape;423;p67"/>
          <p:cNvSpPr txBox="1"/>
          <p:nvPr/>
        </p:nvSpPr>
        <p:spPr>
          <a:xfrm>
            <a:off x="1269906" y="3943981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  <a:endParaRPr sz="1100"/>
          </a:p>
        </p:txBody>
      </p:sp>
      <p:sp>
        <p:nvSpPr>
          <p:cNvPr id="424" name="Google Shape;424;p67"/>
          <p:cNvSpPr/>
          <p:nvPr/>
        </p:nvSpPr>
        <p:spPr>
          <a:xfrm>
            <a:off x="6513228" y="1437375"/>
            <a:ext cx="1029072" cy="3390784"/>
          </a:xfrm>
          <a:custGeom>
            <a:rect b="b" l="l" r="r" t="t"/>
            <a:pathLst>
              <a:path extrusionOk="0" h="4351525" w="1372096">
                <a:moveTo>
                  <a:pt x="0" y="362416"/>
                </a:moveTo>
                <a:lnTo>
                  <a:pt x="725738" y="0"/>
                </a:lnTo>
                <a:lnTo>
                  <a:pt x="1372096" y="351529"/>
                </a:lnTo>
                <a:lnTo>
                  <a:pt x="1139634" y="362416"/>
                </a:lnTo>
                <a:cubicBezTo>
                  <a:pt x="1137744" y="721529"/>
                  <a:pt x="875044" y="433026"/>
                  <a:pt x="873154" y="792139"/>
                </a:cubicBezTo>
                <a:cubicBezTo>
                  <a:pt x="667150" y="1773429"/>
                  <a:pt x="676598" y="3380908"/>
                  <a:pt x="674708" y="4351312"/>
                </a:cubicBezTo>
                <a:cubicBezTo>
                  <a:pt x="674709" y="4351383"/>
                  <a:pt x="674709" y="4351454"/>
                  <a:pt x="674710" y="4351525"/>
                </a:cubicBezTo>
                <a:cubicBezTo>
                  <a:pt x="672820" y="3384901"/>
                  <a:pt x="670931" y="1713858"/>
                  <a:pt x="453588" y="781254"/>
                </a:cubicBezTo>
                <a:cubicBezTo>
                  <a:pt x="455478" y="422141"/>
                  <a:pt x="219233" y="743755"/>
                  <a:pt x="221123" y="384642"/>
                </a:cubicBezTo>
                <a:lnTo>
                  <a:pt x="0" y="3624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7"/>
          <p:cNvSpPr txBox="1"/>
          <p:nvPr/>
        </p:nvSpPr>
        <p:spPr>
          <a:xfrm rot="-5400000">
            <a:off x="5914154" y="3755287"/>
            <a:ext cx="18184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programming</a:t>
            </a:r>
            <a:endParaRPr sz="1100"/>
          </a:p>
        </p:txBody>
      </p:sp>
      <p:sp>
        <p:nvSpPr>
          <p:cNvPr id="426" name="Google Shape;426;p67"/>
          <p:cNvSpPr txBox="1"/>
          <p:nvPr/>
        </p:nvSpPr>
        <p:spPr>
          <a:xfrm rot="-5400000">
            <a:off x="1104524" y="2313356"/>
            <a:ext cx="17121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infrastructure</a:t>
            </a:r>
            <a:endParaRPr sz="1100"/>
          </a:p>
        </p:txBody>
      </p:sp>
      <p:cxnSp>
        <p:nvCxnSpPr>
          <p:cNvPr id="427" name="Google Shape;427;p67"/>
          <p:cNvCxnSpPr/>
          <p:nvPr/>
        </p:nvCxnSpPr>
        <p:spPr>
          <a:xfrm>
            <a:off x="1834305" y="4065952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67"/>
          <p:cNvSpPr txBox="1"/>
          <p:nvPr/>
        </p:nvSpPr>
        <p:spPr>
          <a:xfrm>
            <a:off x="1721100" y="4896225"/>
            <a:ext cx="4792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67"/>
          <p:cNvSpPr txBox="1"/>
          <p:nvPr/>
        </p:nvSpPr>
        <p:spPr>
          <a:xfrm>
            <a:off x="1268550" y="4823950"/>
            <a:ext cx="78042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インフラ、FD,ネットワークインフラ、インストラクションデサイン、政策と戦略、学術プログラム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5" name="Google Shape;435;p68"/>
          <p:cNvCxnSpPr/>
          <p:nvPr/>
        </p:nvCxnSpPr>
        <p:spPr>
          <a:xfrm>
            <a:off x="1840388" y="1581962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68"/>
          <p:cNvCxnSpPr/>
          <p:nvPr/>
        </p:nvCxnSpPr>
        <p:spPr>
          <a:xfrm>
            <a:off x="1790695" y="4564499"/>
            <a:ext cx="5637298" cy="11282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7" name="Google Shape;437;p68"/>
          <p:cNvCxnSpPr/>
          <p:nvPr/>
        </p:nvCxnSpPr>
        <p:spPr>
          <a:xfrm>
            <a:off x="1846369" y="2054997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" name="Google Shape;438;p68"/>
          <p:cNvCxnSpPr/>
          <p:nvPr/>
        </p:nvCxnSpPr>
        <p:spPr>
          <a:xfrm>
            <a:off x="1841883" y="2539436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68"/>
          <p:cNvCxnSpPr/>
          <p:nvPr/>
        </p:nvCxnSpPr>
        <p:spPr>
          <a:xfrm>
            <a:off x="1843379" y="3035183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68"/>
          <p:cNvCxnSpPr/>
          <p:nvPr/>
        </p:nvCxnSpPr>
        <p:spPr>
          <a:xfrm>
            <a:off x="1847864" y="3556447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1" name="Google Shape;441;p68"/>
          <p:cNvCxnSpPr/>
          <p:nvPr/>
        </p:nvCxnSpPr>
        <p:spPr>
          <a:xfrm>
            <a:off x="1847864" y="4568619"/>
            <a:ext cx="5587606" cy="0"/>
          </a:xfrm>
          <a:prstGeom prst="straightConnector1">
            <a:avLst/>
          </a:prstGeom>
          <a:noFill/>
          <a:ln cap="flat" cmpd="sng" w="50800">
            <a:solidFill>
              <a:srgbClr val="FF0000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2" name="Google Shape;442;p68"/>
          <p:cNvSpPr/>
          <p:nvPr/>
        </p:nvSpPr>
        <p:spPr>
          <a:xfrm>
            <a:off x="3620948" y="1437375"/>
            <a:ext cx="716780" cy="3410572"/>
          </a:xfrm>
          <a:custGeom>
            <a:rect b="b" l="l" r="r" t="t"/>
            <a:pathLst>
              <a:path extrusionOk="0" h="4161442" w="955707">
                <a:moveTo>
                  <a:pt x="191185" y="184812"/>
                </a:moveTo>
                <a:lnTo>
                  <a:pt x="466515" y="0"/>
                </a:lnTo>
                <a:lnTo>
                  <a:pt x="719163" y="184812"/>
                </a:lnTo>
                <a:lnTo>
                  <a:pt x="502123" y="172829"/>
                </a:lnTo>
                <a:cubicBezTo>
                  <a:pt x="502653" y="693431"/>
                  <a:pt x="514521" y="1248053"/>
                  <a:pt x="515051" y="1768655"/>
                </a:cubicBezTo>
                <a:cubicBezTo>
                  <a:pt x="537730" y="1995701"/>
                  <a:pt x="537729" y="2115770"/>
                  <a:pt x="560408" y="2342816"/>
                </a:cubicBezTo>
                <a:lnTo>
                  <a:pt x="955707" y="4161442"/>
                </a:lnTo>
                <a:lnTo>
                  <a:pt x="0" y="4161442"/>
                </a:lnTo>
                <a:cubicBezTo>
                  <a:pt x="167903" y="3342450"/>
                  <a:pt x="415185" y="2566251"/>
                  <a:pt x="412994" y="1768655"/>
                </a:cubicBezTo>
                <a:cubicBezTo>
                  <a:pt x="411405" y="1233147"/>
                  <a:pt x="409817" y="719036"/>
                  <a:pt x="408228" y="183528"/>
                </a:cubicBezTo>
                <a:lnTo>
                  <a:pt x="191185" y="18481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8"/>
          <p:cNvSpPr/>
          <p:nvPr/>
        </p:nvSpPr>
        <p:spPr>
          <a:xfrm>
            <a:off x="2528435" y="1437374"/>
            <a:ext cx="1050836" cy="3419076"/>
          </a:xfrm>
          <a:custGeom>
            <a:rect b="b" l="l" r="r" t="t"/>
            <a:pathLst>
              <a:path extrusionOk="0" h="4604130" w="1401115">
                <a:moveTo>
                  <a:pt x="0" y="434077"/>
                </a:moveTo>
                <a:lnTo>
                  <a:pt x="740246" y="0"/>
                </a:lnTo>
                <a:lnTo>
                  <a:pt x="1401115" y="411397"/>
                </a:lnTo>
                <a:lnTo>
                  <a:pt x="1172737" y="445869"/>
                </a:lnTo>
                <a:cubicBezTo>
                  <a:pt x="1173265" y="1094992"/>
                  <a:pt x="1196474" y="1686963"/>
                  <a:pt x="1197002" y="2336086"/>
                </a:cubicBezTo>
                <a:cubicBezTo>
                  <a:pt x="1144084" y="2782135"/>
                  <a:pt x="932410" y="3568390"/>
                  <a:pt x="879492" y="4014439"/>
                </a:cubicBezTo>
                <a:cubicBezTo>
                  <a:pt x="878964" y="4211003"/>
                  <a:pt x="878435" y="4407566"/>
                  <a:pt x="877907" y="4604130"/>
                </a:cubicBezTo>
                <a:lnTo>
                  <a:pt x="568566" y="4604129"/>
                </a:lnTo>
                <a:cubicBezTo>
                  <a:pt x="532921" y="4420796"/>
                  <a:pt x="606549" y="4377325"/>
                  <a:pt x="550644" y="4003098"/>
                </a:cubicBezTo>
                <a:cubicBezTo>
                  <a:pt x="494739" y="3628871"/>
                  <a:pt x="258495" y="2896902"/>
                  <a:pt x="233133" y="2358766"/>
                </a:cubicBezTo>
                <a:lnTo>
                  <a:pt x="239718" y="445757"/>
                </a:lnTo>
                <a:lnTo>
                  <a:pt x="0" y="43407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8"/>
          <p:cNvSpPr/>
          <p:nvPr/>
        </p:nvSpPr>
        <p:spPr>
          <a:xfrm>
            <a:off x="1938230" y="1454385"/>
            <a:ext cx="672184" cy="3385055"/>
          </a:xfrm>
          <a:custGeom>
            <a:rect b="b" l="l" r="r" t="t"/>
            <a:pathLst>
              <a:path extrusionOk="0" h="4343729" w="896245">
                <a:moveTo>
                  <a:pt x="0" y="203313"/>
                </a:moveTo>
                <a:lnTo>
                  <a:pt x="436548" y="0"/>
                </a:lnTo>
                <a:lnTo>
                  <a:pt x="896245" y="214451"/>
                </a:lnTo>
                <a:lnTo>
                  <a:pt x="620098" y="169894"/>
                </a:lnTo>
                <a:cubicBezTo>
                  <a:pt x="553150" y="201850"/>
                  <a:pt x="610310" y="152320"/>
                  <a:pt x="610306" y="439607"/>
                </a:cubicBezTo>
                <a:cubicBezTo>
                  <a:pt x="598727" y="392709"/>
                  <a:pt x="525571" y="1226219"/>
                  <a:pt x="515903" y="1882476"/>
                </a:cubicBezTo>
                <a:cubicBezTo>
                  <a:pt x="890110" y="2570451"/>
                  <a:pt x="495132" y="3933591"/>
                  <a:pt x="436548" y="4343729"/>
                </a:cubicBezTo>
                <a:lnTo>
                  <a:pt x="289133" y="4332388"/>
                </a:lnTo>
                <a:cubicBezTo>
                  <a:pt x="234321" y="3924140"/>
                  <a:pt x="-54858" y="2591241"/>
                  <a:pt x="345808" y="1871136"/>
                </a:cubicBezTo>
                <a:cubicBezTo>
                  <a:pt x="353038" y="1214913"/>
                  <a:pt x="249596" y="691586"/>
                  <a:pt x="251490" y="406189"/>
                </a:cubicBezTo>
                <a:cubicBezTo>
                  <a:pt x="253384" y="120792"/>
                  <a:pt x="308418" y="179571"/>
                  <a:pt x="252999" y="147615"/>
                </a:cubicBezTo>
                <a:lnTo>
                  <a:pt x="0" y="203313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" sz="3000"/>
              <a:t>Re-foundationing: physical infrastructure</a:t>
            </a:r>
            <a:endParaRPr sz="3000"/>
          </a:p>
        </p:txBody>
      </p:sp>
      <p:sp>
        <p:nvSpPr>
          <p:cNvPr id="446" name="Google Shape;446;p68"/>
          <p:cNvSpPr txBox="1"/>
          <p:nvPr/>
        </p:nvSpPr>
        <p:spPr>
          <a:xfrm>
            <a:off x="1269906" y="1437374"/>
            <a:ext cx="489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100"/>
          </a:p>
        </p:txBody>
      </p:sp>
      <p:sp>
        <p:nvSpPr>
          <p:cNvPr id="447" name="Google Shape;447;p68"/>
          <p:cNvSpPr txBox="1"/>
          <p:nvPr/>
        </p:nvSpPr>
        <p:spPr>
          <a:xfrm>
            <a:off x="1269906" y="4425998"/>
            <a:ext cx="489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 sz="1100"/>
          </a:p>
        </p:txBody>
      </p:sp>
      <p:sp>
        <p:nvSpPr>
          <p:cNvPr id="448" name="Google Shape;448;p68"/>
          <p:cNvSpPr txBox="1"/>
          <p:nvPr/>
        </p:nvSpPr>
        <p:spPr>
          <a:xfrm rot="-5400000">
            <a:off x="1059208" y="3191768"/>
            <a:ext cx="30523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development – F2F/hybrid/online</a:t>
            </a:r>
            <a:endParaRPr sz="1100"/>
          </a:p>
        </p:txBody>
      </p:sp>
      <p:sp>
        <p:nvSpPr>
          <p:cNvPr id="449" name="Google Shape;449;p68"/>
          <p:cNvSpPr/>
          <p:nvPr/>
        </p:nvSpPr>
        <p:spPr>
          <a:xfrm>
            <a:off x="4379401" y="1437375"/>
            <a:ext cx="986548" cy="3365627"/>
          </a:xfrm>
          <a:custGeom>
            <a:rect b="b" l="l" r="r" t="t"/>
            <a:pathLst>
              <a:path extrusionOk="0" h="4340532" w="1315398">
                <a:moveTo>
                  <a:pt x="0" y="384517"/>
                </a:moveTo>
                <a:lnTo>
                  <a:pt x="691718" y="0"/>
                </a:lnTo>
                <a:lnTo>
                  <a:pt x="1315398" y="384517"/>
                </a:lnTo>
                <a:lnTo>
                  <a:pt x="992218" y="373549"/>
                </a:lnTo>
                <a:cubicBezTo>
                  <a:pt x="990328" y="732662"/>
                  <a:pt x="988438" y="1712332"/>
                  <a:pt x="986548" y="2071445"/>
                </a:cubicBezTo>
                <a:cubicBezTo>
                  <a:pt x="859922" y="3063621"/>
                  <a:pt x="778655" y="3370128"/>
                  <a:pt x="742746" y="4340532"/>
                </a:cubicBezTo>
                <a:lnTo>
                  <a:pt x="572651" y="4340532"/>
                </a:lnTo>
                <a:cubicBezTo>
                  <a:pt x="570761" y="3373908"/>
                  <a:pt x="444136" y="2721009"/>
                  <a:pt x="340190" y="2071448"/>
                </a:cubicBezTo>
                <a:cubicBezTo>
                  <a:pt x="342080" y="1712335"/>
                  <a:pt x="332629" y="765939"/>
                  <a:pt x="334519" y="406826"/>
                </a:cubicBezTo>
                <a:lnTo>
                  <a:pt x="0" y="3845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8"/>
          <p:cNvSpPr txBox="1"/>
          <p:nvPr/>
        </p:nvSpPr>
        <p:spPr>
          <a:xfrm rot="-5400000">
            <a:off x="2664903" y="2540329"/>
            <a:ext cx="21661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Local/network infrastructure</a:t>
            </a:r>
            <a:endParaRPr sz="1100"/>
          </a:p>
        </p:txBody>
      </p:sp>
      <p:sp>
        <p:nvSpPr>
          <p:cNvPr id="451" name="Google Shape;451;p68"/>
          <p:cNvSpPr txBox="1"/>
          <p:nvPr/>
        </p:nvSpPr>
        <p:spPr>
          <a:xfrm rot="-5400000">
            <a:off x="3251075" y="3455724"/>
            <a:ext cx="25244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design/development</a:t>
            </a:r>
            <a:endParaRPr sz="1100"/>
          </a:p>
        </p:txBody>
      </p:sp>
      <p:sp>
        <p:nvSpPr>
          <p:cNvPr id="452" name="Google Shape;452;p68"/>
          <p:cNvSpPr/>
          <p:nvPr/>
        </p:nvSpPr>
        <p:spPr>
          <a:xfrm>
            <a:off x="5407617" y="1454384"/>
            <a:ext cx="1105615" cy="3390615"/>
          </a:xfrm>
          <a:custGeom>
            <a:rect b="b" l="l" r="r" t="t"/>
            <a:pathLst>
              <a:path extrusionOk="0" h="4340532" w="1474153">
                <a:moveTo>
                  <a:pt x="0" y="362416"/>
                </a:moveTo>
                <a:lnTo>
                  <a:pt x="782436" y="0"/>
                </a:lnTo>
                <a:lnTo>
                  <a:pt x="1474153" y="340750"/>
                </a:lnTo>
                <a:lnTo>
                  <a:pt x="1196332" y="362416"/>
                </a:lnTo>
                <a:cubicBezTo>
                  <a:pt x="1194442" y="721529"/>
                  <a:pt x="852364" y="1122934"/>
                  <a:pt x="850474" y="1482047"/>
                </a:cubicBezTo>
                <a:cubicBezTo>
                  <a:pt x="701168" y="2474117"/>
                  <a:pt x="824014" y="3370128"/>
                  <a:pt x="788105" y="4340532"/>
                </a:cubicBezTo>
                <a:lnTo>
                  <a:pt x="776766" y="4308406"/>
                </a:lnTo>
                <a:cubicBezTo>
                  <a:pt x="763536" y="3341782"/>
                  <a:pt x="795668" y="2490006"/>
                  <a:pt x="646362" y="1460383"/>
                </a:cubicBezTo>
                <a:cubicBezTo>
                  <a:pt x="648252" y="1101270"/>
                  <a:pt x="275931" y="743755"/>
                  <a:pt x="277821" y="384642"/>
                </a:cubicBezTo>
                <a:lnTo>
                  <a:pt x="0" y="3624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8"/>
          <p:cNvSpPr txBox="1"/>
          <p:nvPr/>
        </p:nvSpPr>
        <p:spPr>
          <a:xfrm rot="-5400000">
            <a:off x="5033413" y="3004282"/>
            <a:ext cx="14663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and strategy</a:t>
            </a:r>
            <a:endParaRPr sz="1100"/>
          </a:p>
        </p:txBody>
      </p:sp>
      <p:sp>
        <p:nvSpPr>
          <p:cNvPr id="454" name="Google Shape;454;p68"/>
          <p:cNvSpPr txBox="1"/>
          <p:nvPr/>
        </p:nvSpPr>
        <p:spPr>
          <a:xfrm>
            <a:off x="1269906" y="1916498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1100"/>
          </a:p>
        </p:txBody>
      </p:sp>
      <p:sp>
        <p:nvSpPr>
          <p:cNvPr id="455" name="Google Shape;455;p68"/>
          <p:cNvSpPr txBox="1"/>
          <p:nvPr/>
        </p:nvSpPr>
        <p:spPr>
          <a:xfrm>
            <a:off x="1269906" y="2400937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 sz="1100"/>
          </a:p>
        </p:txBody>
      </p:sp>
      <p:sp>
        <p:nvSpPr>
          <p:cNvPr id="456" name="Google Shape;456;p68"/>
          <p:cNvSpPr txBox="1"/>
          <p:nvPr/>
        </p:nvSpPr>
        <p:spPr>
          <a:xfrm>
            <a:off x="1269906" y="2896684"/>
            <a:ext cx="489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sz="1100"/>
          </a:p>
        </p:txBody>
      </p:sp>
      <p:sp>
        <p:nvSpPr>
          <p:cNvPr id="457" name="Google Shape;457;p68"/>
          <p:cNvSpPr txBox="1"/>
          <p:nvPr/>
        </p:nvSpPr>
        <p:spPr>
          <a:xfrm>
            <a:off x="1269906" y="3417947"/>
            <a:ext cx="489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 sz="1100"/>
          </a:p>
        </p:txBody>
      </p:sp>
      <p:sp>
        <p:nvSpPr>
          <p:cNvPr id="458" name="Google Shape;458;p68"/>
          <p:cNvSpPr txBox="1"/>
          <p:nvPr/>
        </p:nvSpPr>
        <p:spPr>
          <a:xfrm>
            <a:off x="1269906" y="3943981"/>
            <a:ext cx="489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  <a:endParaRPr sz="1100"/>
          </a:p>
        </p:txBody>
      </p:sp>
      <p:sp>
        <p:nvSpPr>
          <p:cNvPr id="459" name="Google Shape;459;p68"/>
          <p:cNvSpPr/>
          <p:nvPr/>
        </p:nvSpPr>
        <p:spPr>
          <a:xfrm>
            <a:off x="6513228" y="1437375"/>
            <a:ext cx="1029072" cy="3390784"/>
          </a:xfrm>
          <a:custGeom>
            <a:rect b="b" l="l" r="r" t="t"/>
            <a:pathLst>
              <a:path extrusionOk="0" h="4351525" w="1372096">
                <a:moveTo>
                  <a:pt x="0" y="362416"/>
                </a:moveTo>
                <a:lnTo>
                  <a:pt x="725738" y="0"/>
                </a:lnTo>
                <a:lnTo>
                  <a:pt x="1372096" y="351529"/>
                </a:lnTo>
                <a:lnTo>
                  <a:pt x="1139634" y="362416"/>
                </a:lnTo>
                <a:cubicBezTo>
                  <a:pt x="1137744" y="721529"/>
                  <a:pt x="875044" y="433026"/>
                  <a:pt x="873154" y="792139"/>
                </a:cubicBezTo>
                <a:cubicBezTo>
                  <a:pt x="667150" y="1773429"/>
                  <a:pt x="676598" y="3380908"/>
                  <a:pt x="674708" y="4351312"/>
                </a:cubicBezTo>
                <a:cubicBezTo>
                  <a:pt x="674709" y="4351383"/>
                  <a:pt x="674709" y="4351454"/>
                  <a:pt x="674710" y="4351525"/>
                </a:cubicBezTo>
                <a:cubicBezTo>
                  <a:pt x="672820" y="3384901"/>
                  <a:pt x="670931" y="1713858"/>
                  <a:pt x="453588" y="781254"/>
                </a:cubicBezTo>
                <a:cubicBezTo>
                  <a:pt x="455478" y="422141"/>
                  <a:pt x="219233" y="743755"/>
                  <a:pt x="221123" y="384642"/>
                </a:cubicBezTo>
                <a:lnTo>
                  <a:pt x="0" y="3624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8"/>
          <p:cNvSpPr txBox="1"/>
          <p:nvPr/>
        </p:nvSpPr>
        <p:spPr>
          <a:xfrm rot="-5400000">
            <a:off x="5914154" y="3755287"/>
            <a:ext cx="18184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programming</a:t>
            </a:r>
            <a:endParaRPr sz="1100"/>
          </a:p>
        </p:txBody>
      </p:sp>
      <p:sp>
        <p:nvSpPr>
          <p:cNvPr id="461" name="Google Shape;461;p68"/>
          <p:cNvSpPr txBox="1"/>
          <p:nvPr/>
        </p:nvSpPr>
        <p:spPr>
          <a:xfrm rot="-5400000">
            <a:off x="1104524" y="2313356"/>
            <a:ext cx="17121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infrastructure</a:t>
            </a:r>
            <a:endParaRPr sz="1100"/>
          </a:p>
        </p:txBody>
      </p:sp>
      <p:sp>
        <p:nvSpPr>
          <p:cNvPr id="462" name="Google Shape;462;p68"/>
          <p:cNvSpPr/>
          <p:nvPr/>
        </p:nvSpPr>
        <p:spPr>
          <a:xfrm>
            <a:off x="2586194" y="1295203"/>
            <a:ext cx="4910198" cy="3561247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Redesign and expansion of LSS space planning (2019 -)LSSスペースプランニングの再設計と拡張（2019  - ）</a:t>
            </a:r>
            <a:b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Multiple supported enclave spaces for online teaching/learningオンライン教育/学習のための複数の支援/少人数ワークスペース</a:t>
            </a:r>
            <a:br>
              <a:rPr b="1" i="0" lang="en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CALL laboratory – XR, eye-tracking, observation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CALLラボラトリー -  XR、アイトラッキング、観察</a:t>
            </a:r>
            <a:br>
              <a:rPr b="1" i="0" lang="en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Pocket studios for video recording (mOBS)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ビデオ録画ようポケットスタジオ</a:t>
            </a:r>
            <a:b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Concentric learning spaces, expanded active learning classrooms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アクテイブラーニング教室、同心円状の学習スペース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8" name="Google Shape;468;p69"/>
          <p:cNvCxnSpPr/>
          <p:nvPr/>
        </p:nvCxnSpPr>
        <p:spPr>
          <a:xfrm>
            <a:off x="1840388" y="1581962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69"/>
          <p:cNvCxnSpPr/>
          <p:nvPr/>
        </p:nvCxnSpPr>
        <p:spPr>
          <a:xfrm>
            <a:off x="1790695" y="4564499"/>
            <a:ext cx="5637298" cy="11282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69"/>
          <p:cNvCxnSpPr/>
          <p:nvPr/>
        </p:nvCxnSpPr>
        <p:spPr>
          <a:xfrm>
            <a:off x="1846369" y="2054997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69"/>
          <p:cNvCxnSpPr/>
          <p:nvPr/>
        </p:nvCxnSpPr>
        <p:spPr>
          <a:xfrm>
            <a:off x="1841883" y="2539436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2" name="Google Shape;472;p69"/>
          <p:cNvCxnSpPr/>
          <p:nvPr/>
        </p:nvCxnSpPr>
        <p:spPr>
          <a:xfrm>
            <a:off x="1843379" y="3035183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69"/>
          <p:cNvCxnSpPr/>
          <p:nvPr/>
        </p:nvCxnSpPr>
        <p:spPr>
          <a:xfrm>
            <a:off x="1847864" y="4079514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69"/>
          <p:cNvCxnSpPr/>
          <p:nvPr/>
        </p:nvCxnSpPr>
        <p:spPr>
          <a:xfrm>
            <a:off x="1847864" y="3571037"/>
            <a:ext cx="5587606" cy="0"/>
          </a:xfrm>
          <a:prstGeom prst="straightConnector1">
            <a:avLst/>
          </a:prstGeom>
          <a:noFill/>
          <a:ln cap="flat" cmpd="sng" w="50800">
            <a:solidFill>
              <a:srgbClr val="FF0000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5" name="Google Shape;475;p69"/>
          <p:cNvSpPr/>
          <p:nvPr/>
        </p:nvSpPr>
        <p:spPr>
          <a:xfrm>
            <a:off x="3620948" y="1437375"/>
            <a:ext cx="716780" cy="3410572"/>
          </a:xfrm>
          <a:custGeom>
            <a:rect b="b" l="l" r="r" t="t"/>
            <a:pathLst>
              <a:path extrusionOk="0" h="4161442" w="955707">
                <a:moveTo>
                  <a:pt x="191185" y="184812"/>
                </a:moveTo>
                <a:lnTo>
                  <a:pt x="466515" y="0"/>
                </a:lnTo>
                <a:lnTo>
                  <a:pt x="719163" y="184812"/>
                </a:lnTo>
                <a:lnTo>
                  <a:pt x="502123" y="172829"/>
                </a:lnTo>
                <a:cubicBezTo>
                  <a:pt x="502653" y="693431"/>
                  <a:pt x="514521" y="1248053"/>
                  <a:pt x="515051" y="1768655"/>
                </a:cubicBezTo>
                <a:cubicBezTo>
                  <a:pt x="537730" y="1995701"/>
                  <a:pt x="537729" y="2115770"/>
                  <a:pt x="560408" y="2342816"/>
                </a:cubicBezTo>
                <a:lnTo>
                  <a:pt x="955707" y="4161442"/>
                </a:lnTo>
                <a:lnTo>
                  <a:pt x="0" y="4161442"/>
                </a:lnTo>
                <a:cubicBezTo>
                  <a:pt x="167903" y="3342450"/>
                  <a:pt x="415185" y="2566251"/>
                  <a:pt x="412994" y="1768655"/>
                </a:cubicBezTo>
                <a:cubicBezTo>
                  <a:pt x="411405" y="1233147"/>
                  <a:pt x="409817" y="719036"/>
                  <a:pt x="408228" y="183528"/>
                </a:cubicBezTo>
                <a:lnTo>
                  <a:pt x="191185" y="184812"/>
                </a:lnTo>
                <a:close/>
              </a:path>
            </a:pathLst>
          </a:custGeom>
          <a:solidFill>
            <a:srgbClr val="C0504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69"/>
          <p:cNvSpPr/>
          <p:nvPr/>
        </p:nvSpPr>
        <p:spPr>
          <a:xfrm>
            <a:off x="2528435" y="1437374"/>
            <a:ext cx="1050836" cy="3419076"/>
          </a:xfrm>
          <a:custGeom>
            <a:rect b="b" l="l" r="r" t="t"/>
            <a:pathLst>
              <a:path extrusionOk="0" h="4604130" w="1401115">
                <a:moveTo>
                  <a:pt x="0" y="434077"/>
                </a:moveTo>
                <a:lnTo>
                  <a:pt x="740246" y="0"/>
                </a:lnTo>
                <a:lnTo>
                  <a:pt x="1401115" y="411397"/>
                </a:lnTo>
                <a:lnTo>
                  <a:pt x="1172737" y="445869"/>
                </a:lnTo>
                <a:cubicBezTo>
                  <a:pt x="1173265" y="1094992"/>
                  <a:pt x="1196474" y="1686963"/>
                  <a:pt x="1197002" y="2336086"/>
                </a:cubicBezTo>
                <a:cubicBezTo>
                  <a:pt x="1144084" y="2782135"/>
                  <a:pt x="932410" y="3568390"/>
                  <a:pt x="879492" y="4014439"/>
                </a:cubicBezTo>
                <a:cubicBezTo>
                  <a:pt x="878964" y="4211003"/>
                  <a:pt x="878435" y="4407566"/>
                  <a:pt x="877907" y="4604130"/>
                </a:cubicBezTo>
                <a:lnTo>
                  <a:pt x="568566" y="4604129"/>
                </a:lnTo>
                <a:cubicBezTo>
                  <a:pt x="532921" y="4420796"/>
                  <a:pt x="606549" y="4377325"/>
                  <a:pt x="550644" y="4003098"/>
                </a:cubicBezTo>
                <a:cubicBezTo>
                  <a:pt x="494739" y="3628871"/>
                  <a:pt x="258495" y="2896902"/>
                  <a:pt x="233133" y="2358766"/>
                </a:cubicBezTo>
                <a:lnTo>
                  <a:pt x="239718" y="445757"/>
                </a:lnTo>
                <a:lnTo>
                  <a:pt x="0" y="43407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9"/>
          <p:cNvSpPr/>
          <p:nvPr/>
        </p:nvSpPr>
        <p:spPr>
          <a:xfrm>
            <a:off x="2040949" y="1454385"/>
            <a:ext cx="403620" cy="3385055"/>
          </a:xfrm>
          <a:custGeom>
            <a:rect b="b" l="l" r="r" t="t"/>
            <a:pathLst>
              <a:path extrusionOk="0" h="4343729" w="538160">
                <a:moveTo>
                  <a:pt x="140835" y="158755"/>
                </a:moveTo>
                <a:lnTo>
                  <a:pt x="299590" y="0"/>
                </a:lnTo>
                <a:lnTo>
                  <a:pt x="458345" y="158755"/>
                </a:lnTo>
                <a:lnTo>
                  <a:pt x="378968" y="158755"/>
                </a:lnTo>
                <a:cubicBezTo>
                  <a:pt x="371405" y="446042"/>
                  <a:pt x="378945" y="1183161"/>
                  <a:pt x="378945" y="1882476"/>
                </a:cubicBezTo>
                <a:cubicBezTo>
                  <a:pt x="753152" y="2570451"/>
                  <a:pt x="358174" y="3933591"/>
                  <a:pt x="299590" y="4343729"/>
                </a:cubicBezTo>
                <a:lnTo>
                  <a:pt x="152175" y="4332388"/>
                </a:lnTo>
                <a:cubicBezTo>
                  <a:pt x="97363" y="3924140"/>
                  <a:pt x="-191816" y="2591241"/>
                  <a:pt x="208850" y="1871136"/>
                </a:cubicBezTo>
                <a:cubicBezTo>
                  <a:pt x="235309" y="1173712"/>
                  <a:pt x="205090" y="449822"/>
                  <a:pt x="220213" y="158755"/>
                </a:cubicBezTo>
                <a:lnTo>
                  <a:pt x="140835" y="158755"/>
                </a:lnTo>
                <a:close/>
              </a:path>
            </a:pathLst>
          </a:custGeom>
          <a:solidFill>
            <a:srgbClr val="C0504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" sz="3000"/>
              <a:t>Re-foundationing: faculty development</a:t>
            </a:r>
            <a:endParaRPr sz="3000"/>
          </a:p>
        </p:txBody>
      </p:sp>
      <p:sp>
        <p:nvSpPr>
          <p:cNvPr id="479" name="Google Shape;479;p69"/>
          <p:cNvSpPr txBox="1"/>
          <p:nvPr/>
        </p:nvSpPr>
        <p:spPr>
          <a:xfrm>
            <a:off x="1269906" y="1437374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100"/>
          </a:p>
        </p:txBody>
      </p:sp>
      <p:sp>
        <p:nvSpPr>
          <p:cNvPr id="480" name="Google Shape;480;p69"/>
          <p:cNvSpPr txBox="1"/>
          <p:nvPr/>
        </p:nvSpPr>
        <p:spPr>
          <a:xfrm>
            <a:off x="1269906" y="4425998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 sz="1100"/>
          </a:p>
        </p:txBody>
      </p:sp>
      <p:sp>
        <p:nvSpPr>
          <p:cNvPr id="481" name="Google Shape;481;p69"/>
          <p:cNvSpPr txBox="1"/>
          <p:nvPr/>
        </p:nvSpPr>
        <p:spPr>
          <a:xfrm rot="-5400000">
            <a:off x="1059208" y="3191768"/>
            <a:ext cx="30523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development – F2F/hybrid/online</a:t>
            </a:r>
            <a:endParaRPr sz="1100"/>
          </a:p>
        </p:txBody>
      </p:sp>
      <p:sp>
        <p:nvSpPr>
          <p:cNvPr id="482" name="Google Shape;482;p69"/>
          <p:cNvSpPr/>
          <p:nvPr/>
        </p:nvSpPr>
        <p:spPr>
          <a:xfrm>
            <a:off x="4379401" y="1437375"/>
            <a:ext cx="986548" cy="3365627"/>
          </a:xfrm>
          <a:custGeom>
            <a:rect b="b" l="l" r="r" t="t"/>
            <a:pathLst>
              <a:path extrusionOk="0" h="4340532" w="1315398">
                <a:moveTo>
                  <a:pt x="0" y="384517"/>
                </a:moveTo>
                <a:lnTo>
                  <a:pt x="691718" y="0"/>
                </a:lnTo>
                <a:lnTo>
                  <a:pt x="1315398" y="384517"/>
                </a:lnTo>
                <a:lnTo>
                  <a:pt x="992218" y="373549"/>
                </a:lnTo>
                <a:cubicBezTo>
                  <a:pt x="990328" y="732662"/>
                  <a:pt x="988438" y="1712332"/>
                  <a:pt x="986548" y="2071445"/>
                </a:cubicBezTo>
                <a:cubicBezTo>
                  <a:pt x="859922" y="3063621"/>
                  <a:pt x="778655" y="3370128"/>
                  <a:pt x="742746" y="4340532"/>
                </a:cubicBezTo>
                <a:lnTo>
                  <a:pt x="572651" y="4340532"/>
                </a:lnTo>
                <a:cubicBezTo>
                  <a:pt x="570761" y="3373908"/>
                  <a:pt x="444136" y="2721009"/>
                  <a:pt x="340190" y="2071448"/>
                </a:cubicBezTo>
                <a:cubicBezTo>
                  <a:pt x="342080" y="1712335"/>
                  <a:pt x="332629" y="765939"/>
                  <a:pt x="334519" y="406826"/>
                </a:cubicBezTo>
                <a:lnTo>
                  <a:pt x="0" y="384517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9"/>
          <p:cNvSpPr txBox="1"/>
          <p:nvPr/>
        </p:nvSpPr>
        <p:spPr>
          <a:xfrm rot="-5400000">
            <a:off x="2664903" y="2540329"/>
            <a:ext cx="21661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Local/network infrastructure</a:t>
            </a:r>
            <a:endParaRPr sz="1100"/>
          </a:p>
        </p:txBody>
      </p:sp>
      <p:sp>
        <p:nvSpPr>
          <p:cNvPr id="484" name="Google Shape;484;p69"/>
          <p:cNvSpPr txBox="1"/>
          <p:nvPr/>
        </p:nvSpPr>
        <p:spPr>
          <a:xfrm rot="-5400000">
            <a:off x="3251075" y="3455724"/>
            <a:ext cx="25244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design/development</a:t>
            </a:r>
            <a:endParaRPr sz="1100"/>
          </a:p>
        </p:txBody>
      </p:sp>
      <p:sp>
        <p:nvSpPr>
          <p:cNvPr id="485" name="Google Shape;485;p69"/>
          <p:cNvSpPr/>
          <p:nvPr/>
        </p:nvSpPr>
        <p:spPr>
          <a:xfrm>
            <a:off x="5407617" y="1454384"/>
            <a:ext cx="1105615" cy="3390615"/>
          </a:xfrm>
          <a:custGeom>
            <a:rect b="b" l="l" r="r" t="t"/>
            <a:pathLst>
              <a:path extrusionOk="0" h="4340532" w="1474153">
                <a:moveTo>
                  <a:pt x="0" y="362416"/>
                </a:moveTo>
                <a:lnTo>
                  <a:pt x="782436" y="0"/>
                </a:lnTo>
                <a:lnTo>
                  <a:pt x="1474153" y="340750"/>
                </a:lnTo>
                <a:lnTo>
                  <a:pt x="1196332" y="362416"/>
                </a:lnTo>
                <a:cubicBezTo>
                  <a:pt x="1194442" y="721529"/>
                  <a:pt x="852364" y="1122934"/>
                  <a:pt x="850474" y="1482047"/>
                </a:cubicBezTo>
                <a:cubicBezTo>
                  <a:pt x="701168" y="2474117"/>
                  <a:pt x="824014" y="3370128"/>
                  <a:pt x="788105" y="4340532"/>
                </a:cubicBezTo>
                <a:lnTo>
                  <a:pt x="776766" y="4308406"/>
                </a:lnTo>
                <a:cubicBezTo>
                  <a:pt x="763536" y="3341782"/>
                  <a:pt x="795668" y="2490006"/>
                  <a:pt x="646362" y="1460383"/>
                </a:cubicBezTo>
                <a:cubicBezTo>
                  <a:pt x="648252" y="1101270"/>
                  <a:pt x="275931" y="743755"/>
                  <a:pt x="277821" y="384642"/>
                </a:cubicBezTo>
                <a:lnTo>
                  <a:pt x="0" y="36241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9"/>
          <p:cNvSpPr txBox="1"/>
          <p:nvPr/>
        </p:nvSpPr>
        <p:spPr>
          <a:xfrm rot="-5400000">
            <a:off x="5033413" y="3004282"/>
            <a:ext cx="14663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and strategy</a:t>
            </a:r>
            <a:endParaRPr sz="1100"/>
          </a:p>
        </p:txBody>
      </p:sp>
      <p:sp>
        <p:nvSpPr>
          <p:cNvPr id="487" name="Google Shape;487;p69"/>
          <p:cNvSpPr txBox="1"/>
          <p:nvPr/>
        </p:nvSpPr>
        <p:spPr>
          <a:xfrm>
            <a:off x="1269906" y="1916498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1100"/>
          </a:p>
        </p:txBody>
      </p:sp>
      <p:sp>
        <p:nvSpPr>
          <p:cNvPr id="488" name="Google Shape;488;p69"/>
          <p:cNvSpPr txBox="1"/>
          <p:nvPr/>
        </p:nvSpPr>
        <p:spPr>
          <a:xfrm>
            <a:off x="1269906" y="2400937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 sz="1100"/>
          </a:p>
        </p:txBody>
      </p:sp>
      <p:sp>
        <p:nvSpPr>
          <p:cNvPr id="489" name="Google Shape;489;p69"/>
          <p:cNvSpPr txBox="1"/>
          <p:nvPr/>
        </p:nvSpPr>
        <p:spPr>
          <a:xfrm>
            <a:off x="1269906" y="2896684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sz="1100"/>
          </a:p>
        </p:txBody>
      </p:sp>
      <p:sp>
        <p:nvSpPr>
          <p:cNvPr id="490" name="Google Shape;490;p69"/>
          <p:cNvSpPr txBox="1"/>
          <p:nvPr/>
        </p:nvSpPr>
        <p:spPr>
          <a:xfrm>
            <a:off x="1269906" y="3417947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 sz="1100"/>
          </a:p>
        </p:txBody>
      </p:sp>
      <p:sp>
        <p:nvSpPr>
          <p:cNvPr id="491" name="Google Shape;491;p69"/>
          <p:cNvSpPr txBox="1"/>
          <p:nvPr/>
        </p:nvSpPr>
        <p:spPr>
          <a:xfrm>
            <a:off x="1269906" y="3943981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  <a:endParaRPr sz="1100"/>
          </a:p>
        </p:txBody>
      </p:sp>
      <p:sp>
        <p:nvSpPr>
          <p:cNvPr id="492" name="Google Shape;492;p69"/>
          <p:cNvSpPr/>
          <p:nvPr/>
        </p:nvSpPr>
        <p:spPr>
          <a:xfrm>
            <a:off x="6513228" y="1437375"/>
            <a:ext cx="1029072" cy="3390784"/>
          </a:xfrm>
          <a:custGeom>
            <a:rect b="b" l="l" r="r" t="t"/>
            <a:pathLst>
              <a:path extrusionOk="0" h="4351525" w="1372096">
                <a:moveTo>
                  <a:pt x="0" y="362416"/>
                </a:moveTo>
                <a:lnTo>
                  <a:pt x="725738" y="0"/>
                </a:lnTo>
                <a:lnTo>
                  <a:pt x="1372096" y="351529"/>
                </a:lnTo>
                <a:lnTo>
                  <a:pt x="1139634" y="362416"/>
                </a:lnTo>
                <a:cubicBezTo>
                  <a:pt x="1137744" y="721529"/>
                  <a:pt x="875044" y="433026"/>
                  <a:pt x="873154" y="792139"/>
                </a:cubicBezTo>
                <a:cubicBezTo>
                  <a:pt x="667150" y="1773429"/>
                  <a:pt x="676598" y="3380908"/>
                  <a:pt x="674708" y="4351312"/>
                </a:cubicBezTo>
                <a:cubicBezTo>
                  <a:pt x="674709" y="4351383"/>
                  <a:pt x="674709" y="4351454"/>
                  <a:pt x="674710" y="4351525"/>
                </a:cubicBezTo>
                <a:cubicBezTo>
                  <a:pt x="672820" y="3384901"/>
                  <a:pt x="670931" y="1713858"/>
                  <a:pt x="453588" y="781254"/>
                </a:cubicBezTo>
                <a:cubicBezTo>
                  <a:pt x="455478" y="422141"/>
                  <a:pt x="219233" y="743755"/>
                  <a:pt x="221123" y="384642"/>
                </a:cubicBezTo>
                <a:lnTo>
                  <a:pt x="0" y="36241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69"/>
          <p:cNvSpPr txBox="1"/>
          <p:nvPr/>
        </p:nvSpPr>
        <p:spPr>
          <a:xfrm rot="-5400000">
            <a:off x="5914154" y="3755287"/>
            <a:ext cx="18184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programming</a:t>
            </a:r>
            <a:endParaRPr sz="1100"/>
          </a:p>
        </p:txBody>
      </p:sp>
      <p:sp>
        <p:nvSpPr>
          <p:cNvPr id="494" name="Google Shape;494;p69"/>
          <p:cNvSpPr txBox="1"/>
          <p:nvPr/>
        </p:nvSpPr>
        <p:spPr>
          <a:xfrm rot="-5400000">
            <a:off x="1104524" y="2313356"/>
            <a:ext cx="17121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infrastructure</a:t>
            </a:r>
            <a:endParaRPr sz="1100"/>
          </a:p>
        </p:txBody>
      </p:sp>
      <p:sp>
        <p:nvSpPr>
          <p:cNvPr id="495" name="Google Shape;495;p69"/>
          <p:cNvSpPr/>
          <p:nvPr/>
        </p:nvSpPr>
        <p:spPr>
          <a:xfrm>
            <a:off x="3663117" y="1014540"/>
            <a:ext cx="4037100" cy="35613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Since 2011, LSS offered &gt;40 faculty development/training opportunities per year2011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年から毎年年間40回FDを行った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Specific faculty development for online instruction created, mandated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特定のオンライン教育FDを指定されている。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Mandated training for online instructors (from 2014)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オンライン教育方法のトレーニング　義務付き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Collaboration/communication with ASUOnline &gt; coordination of development, mentoring　ASU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オンラインとのコラボ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1" name="Google Shape;501;p70"/>
          <p:cNvCxnSpPr/>
          <p:nvPr/>
        </p:nvCxnSpPr>
        <p:spPr>
          <a:xfrm>
            <a:off x="1840388" y="1581962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2" name="Google Shape;502;p70"/>
          <p:cNvCxnSpPr/>
          <p:nvPr/>
        </p:nvCxnSpPr>
        <p:spPr>
          <a:xfrm>
            <a:off x="1790695" y="4076305"/>
            <a:ext cx="5637298" cy="11282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3" name="Google Shape;503;p70"/>
          <p:cNvCxnSpPr/>
          <p:nvPr/>
        </p:nvCxnSpPr>
        <p:spPr>
          <a:xfrm>
            <a:off x="1846369" y="2054997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4" name="Google Shape;504;p70"/>
          <p:cNvCxnSpPr/>
          <p:nvPr/>
        </p:nvCxnSpPr>
        <p:spPr>
          <a:xfrm>
            <a:off x="1841883" y="2539436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70"/>
          <p:cNvCxnSpPr/>
          <p:nvPr/>
        </p:nvCxnSpPr>
        <p:spPr>
          <a:xfrm>
            <a:off x="1843379" y="3035183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70"/>
          <p:cNvCxnSpPr/>
          <p:nvPr/>
        </p:nvCxnSpPr>
        <p:spPr>
          <a:xfrm>
            <a:off x="1847864" y="3556447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7" name="Google Shape;507;p70"/>
          <p:cNvCxnSpPr/>
          <p:nvPr/>
        </p:nvCxnSpPr>
        <p:spPr>
          <a:xfrm>
            <a:off x="1847864" y="4559051"/>
            <a:ext cx="5587606" cy="0"/>
          </a:xfrm>
          <a:prstGeom prst="straightConnector1">
            <a:avLst/>
          </a:prstGeom>
          <a:noFill/>
          <a:ln cap="flat" cmpd="sng" w="50800">
            <a:solidFill>
              <a:srgbClr val="FF0000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8" name="Google Shape;508;p70"/>
          <p:cNvSpPr/>
          <p:nvPr/>
        </p:nvSpPr>
        <p:spPr>
          <a:xfrm>
            <a:off x="3620948" y="1437375"/>
            <a:ext cx="716780" cy="3410572"/>
          </a:xfrm>
          <a:custGeom>
            <a:rect b="b" l="l" r="r" t="t"/>
            <a:pathLst>
              <a:path extrusionOk="0" h="4161442" w="955707">
                <a:moveTo>
                  <a:pt x="191185" y="184812"/>
                </a:moveTo>
                <a:lnTo>
                  <a:pt x="466515" y="0"/>
                </a:lnTo>
                <a:lnTo>
                  <a:pt x="719163" y="184812"/>
                </a:lnTo>
                <a:lnTo>
                  <a:pt x="502123" y="172829"/>
                </a:lnTo>
                <a:cubicBezTo>
                  <a:pt x="502653" y="693431"/>
                  <a:pt x="514521" y="1248053"/>
                  <a:pt x="515051" y="1768655"/>
                </a:cubicBezTo>
                <a:cubicBezTo>
                  <a:pt x="537730" y="1995701"/>
                  <a:pt x="537729" y="2115770"/>
                  <a:pt x="560408" y="2342816"/>
                </a:cubicBezTo>
                <a:lnTo>
                  <a:pt x="955707" y="4161442"/>
                </a:lnTo>
                <a:lnTo>
                  <a:pt x="0" y="4161442"/>
                </a:lnTo>
                <a:cubicBezTo>
                  <a:pt x="167903" y="3342450"/>
                  <a:pt x="415185" y="2566251"/>
                  <a:pt x="412994" y="1768655"/>
                </a:cubicBezTo>
                <a:cubicBezTo>
                  <a:pt x="411405" y="1233147"/>
                  <a:pt x="409817" y="719036"/>
                  <a:pt x="408228" y="183528"/>
                </a:cubicBezTo>
                <a:lnTo>
                  <a:pt x="191185" y="184812"/>
                </a:lnTo>
                <a:close/>
              </a:path>
            </a:pathLst>
          </a:custGeom>
          <a:solidFill>
            <a:srgbClr val="C0504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70"/>
          <p:cNvSpPr/>
          <p:nvPr/>
        </p:nvSpPr>
        <p:spPr>
          <a:xfrm>
            <a:off x="2528435" y="1437374"/>
            <a:ext cx="1050836" cy="3419076"/>
          </a:xfrm>
          <a:custGeom>
            <a:rect b="b" l="l" r="r" t="t"/>
            <a:pathLst>
              <a:path extrusionOk="0" h="4604130" w="1401115">
                <a:moveTo>
                  <a:pt x="0" y="434077"/>
                </a:moveTo>
                <a:lnTo>
                  <a:pt x="740246" y="0"/>
                </a:lnTo>
                <a:lnTo>
                  <a:pt x="1401115" y="411397"/>
                </a:lnTo>
                <a:lnTo>
                  <a:pt x="1172737" y="445869"/>
                </a:lnTo>
                <a:cubicBezTo>
                  <a:pt x="1173265" y="1094992"/>
                  <a:pt x="1196474" y="1686963"/>
                  <a:pt x="1197002" y="2336086"/>
                </a:cubicBezTo>
                <a:cubicBezTo>
                  <a:pt x="1144084" y="2782135"/>
                  <a:pt x="932410" y="3568390"/>
                  <a:pt x="879492" y="4014439"/>
                </a:cubicBezTo>
                <a:cubicBezTo>
                  <a:pt x="878964" y="4211003"/>
                  <a:pt x="878435" y="4407566"/>
                  <a:pt x="877907" y="4604130"/>
                </a:cubicBezTo>
                <a:lnTo>
                  <a:pt x="568566" y="4604129"/>
                </a:lnTo>
                <a:cubicBezTo>
                  <a:pt x="532921" y="4420796"/>
                  <a:pt x="606549" y="4377325"/>
                  <a:pt x="550644" y="4003098"/>
                </a:cubicBezTo>
                <a:cubicBezTo>
                  <a:pt x="494739" y="3628871"/>
                  <a:pt x="258495" y="2896902"/>
                  <a:pt x="233133" y="2358766"/>
                </a:cubicBezTo>
                <a:lnTo>
                  <a:pt x="239718" y="445757"/>
                </a:lnTo>
                <a:lnTo>
                  <a:pt x="0" y="434077"/>
                </a:lnTo>
                <a:close/>
              </a:path>
            </a:pathLst>
          </a:custGeom>
          <a:solidFill>
            <a:srgbClr val="C0504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70"/>
          <p:cNvSpPr/>
          <p:nvPr/>
        </p:nvSpPr>
        <p:spPr>
          <a:xfrm>
            <a:off x="2040949" y="1454385"/>
            <a:ext cx="403620" cy="3385055"/>
          </a:xfrm>
          <a:custGeom>
            <a:rect b="b" l="l" r="r" t="t"/>
            <a:pathLst>
              <a:path extrusionOk="0" h="4343729" w="538160">
                <a:moveTo>
                  <a:pt x="140835" y="158755"/>
                </a:moveTo>
                <a:lnTo>
                  <a:pt x="299590" y="0"/>
                </a:lnTo>
                <a:lnTo>
                  <a:pt x="458345" y="158755"/>
                </a:lnTo>
                <a:lnTo>
                  <a:pt x="378968" y="158755"/>
                </a:lnTo>
                <a:cubicBezTo>
                  <a:pt x="371405" y="446042"/>
                  <a:pt x="378945" y="1183161"/>
                  <a:pt x="378945" y="1882476"/>
                </a:cubicBezTo>
                <a:cubicBezTo>
                  <a:pt x="753152" y="2570451"/>
                  <a:pt x="358174" y="3933591"/>
                  <a:pt x="299590" y="4343729"/>
                </a:cubicBezTo>
                <a:lnTo>
                  <a:pt x="152175" y="4332388"/>
                </a:lnTo>
                <a:cubicBezTo>
                  <a:pt x="97363" y="3924140"/>
                  <a:pt x="-191816" y="2591241"/>
                  <a:pt x="208850" y="1871136"/>
                </a:cubicBezTo>
                <a:cubicBezTo>
                  <a:pt x="235309" y="1173712"/>
                  <a:pt x="205090" y="449822"/>
                  <a:pt x="220213" y="158755"/>
                </a:cubicBezTo>
                <a:lnTo>
                  <a:pt x="140835" y="158755"/>
                </a:lnTo>
                <a:close/>
              </a:path>
            </a:pathLst>
          </a:custGeom>
          <a:solidFill>
            <a:srgbClr val="C0504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7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" sz="3000"/>
              <a:t>Re-foundationing: academic programming</a:t>
            </a:r>
            <a:endParaRPr sz="3000"/>
          </a:p>
        </p:txBody>
      </p:sp>
      <p:sp>
        <p:nvSpPr>
          <p:cNvPr id="512" name="Google Shape;512;p70"/>
          <p:cNvSpPr txBox="1"/>
          <p:nvPr/>
        </p:nvSpPr>
        <p:spPr>
          <a:xfrm>
            <a:off x="1269906" y="1437374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100"/>
          </a:p>
        </p:txBody>
      </p:sp>
      <p:sp>
        <p:nvSpPr>
          <p:cNvPr id="513" name="Google Shape;513;p70"/>
          <p:cNvSpPr txBox="1"/>
          <p:nvPr/>
        </p:nvSpPr>
        <p:spPr>
          <a:xfrm>
            <a:off x="1269906" y="4425998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 sz="1100"/>
          </a:p>
        </p:txBody>
      </p:sp>
      <p:sp>
        <p:nvSpPr>
          <p:cNvPr id="514" name="Google Shape;514;p70"/>
          <p:cNvSpPr txBox="1"/>
          <p:nvPr/>
        </p:nvSpPr>
        <p:spPr>
          <a:xfrm rot="-5400000">
            <a:off x="1059208" y="3191768"/>
            <a:ext cx="30523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development – F2F/hybrid/online</a:t>
            </a:r>
            <a:endParaRPr sz="1100"/>
          </a:p>
        </p:txBody>
      </p:sp>
      <p:sp>
        <p:nvSpPr>
          <p:cNvPr id="515" name="Google Shape;515;p70"/>
          <p:cNvSpPr/>
          <p:nvPr/>
        </p:nvSpPr>
        <p:spPr>
          <a:xfrm>
            <a:off x="4379401" y="1437375"/>
            <a:ext cx="986548" cy="3365627"/>
          </a:xfrm>
          <a:custGeom>
            <a:rect b="b" l="l" r="r" t="t"/>
            <a:pathLst>
              <a:path extrusionOk="0" h="4340532" w="1315398">
                <a:moveTo>
                  <a:pt x="0" y="384517"/>
                </a:moveTo>
                <a:lnTo>
                  <a:pt x="691718" y="0"/>
                </a:lnTo>
                <a:lnTo>
                  <a:pt x="1315398" y="384517"/>
                </a:lnTo>
                <a:lnTo>
                  <a:pt x="992218" y="373549"/>
                </a:lnTo>
                <a:cubicBezTo>
                  <a:pt x="990328" y="732662"/>
                  <a:pt x="988438" y="1712332"/>
                  <a:pt x="986548" y="2071445"/>
                </a:cubicBezTo>
                <a:cubicBezTo>
                  <a:pt x="859922" y="3063621"/>
                  <a:pt x="778655" y="3370128"/>
                  <a:pt x="742746" y="4340532"/>
                </a:cubicBezTo>
                <a:lnTo>
                  <a:pt x="572651" y="4340532"/>
                </a:lnTo>
                <a:cubicBezTo>
                  <a:pt x="570761" y="3373908"/>
                  <a:pt x="444136" y="2721009"/>
                  <a:pt x="340190" y="2071448"/>
                </a:cubicBezTo>
                <a:cubicBezTo>
                  <a:pt x="342080" y="1712335"/>
                  <a:pt x="332629" y="765939"/>
                  <a:pt x="334519" y="406826"/>
                </a:cubicBezTo>
                <a:lnTo>
                  <a:pt x="0" y="384517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70"/>
          <p:cNvSpPr txBox="1"/>
          <p:nvPr/>
        </p:nvSpPr>
        <p:spPr>
          <a:xfrm rot="-5400000">
            <a:off x="2664903" y="2540329"/>
            <a:ext cx="21661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Local/network infrastructure</a:t>
            </a:r>
            <a:endParaRPr sz="1100"/>
          </a:p>
        </p:txBody>
      </p:sp>
      <p:sp>
        <p:nvSpPr>
          <p:cNvPr id="517" name="Google Shape;517;p70"/>
          <p:cNvSpPr txBox="1"/>
          <p:nvPr/>
        </p:nvSpPr>
        <p:spPr>
          <a:xfrm rot="-5400000">
            <a:off x="3251075" y="3455724"/>
            <a:ext cx="25244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design/development</a:t>
            </a:r>
            <a:endParaRPr sz="1100"/>
          </a:p>
        </p:txBody>
      </p:sp>
      <p:sp>
        <p:nvSpPr>
          <p:cNvPr id="518" name="Google Shape;518;p70"/>
          <p:cNvSpPr/>
          <p:nvPr/>
        </p:nvSpPr>
        <p:spPr>
          <a:xfrm>
            <a:off x="5407617" y="1454384"/>
            <a:ext cx="1105615" cy="3390615"/>
          </a:xfrm>
          <a:custGeom>
            <a:rect b="b" l="l" r="r" t="t"/>
            <a:pathLst>
              <a:path extrusionOk="0" h="4340532" w="1474153">
                <a:moveTo>
                  <a:pt x="0" y="362416"/>
                </a:moveTo>
                <a:lnTo>
                  <a:pt x="782436" y="0"/>
                </a:lnTo>
                <a:lnTo>
                  <a:pt x="1474153" y="340750"/>
                </a:lnTo>
                <a:lnTo>
                  <a:pt x="1196332" y="362416"/>
                </a:lnTo>
                <a:cubicBezTo>
                  <a:pt x="1194442" y="721529"/>
                  <a:pt x="852364" y="1122934"/>
                  <a:pt x="850474" y="1482047"/>
                </a:cubicBezTo>
                <a:cubicBezTo>
                  <a:pt x="701168" y="2474117"/>
                  <a:pt x="824014" y="3370128"/>
                  <a:pt x="788105" y="4340532"/>
                </a:cubicBezTo>
                <a:lnTo>
                  <a:pt x="776766" y="4308406"/>
                </a:lnTo>
                <a:cubicBezTo>
                  <a:pt x="763536" y="3341782"/>
                  <a:pt x="795668" y="2490006"/>
                  <a:pt x="646362" y="1460383"/>
                </a:cubicBezTo>
                <a:cubicBezTo>
                  <a:pt x="648252" y="1101270"/>
                  <a:pt x="275931" y="743755"/>
                  <a:pt x="277821" y="384642"/>
                </a:cubicBezTo>
                <a:lnTo>
                  <a:pt x="0" y="36241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70"/>
          <p:cNvSpPr txBox="1"/>
          <p:nvPr/>
        </p:nvSpPr>
        <p:spPr>
          <a:xfrm rot="-5400000">
            <a:off x="5033413" y="3004282"/>
            <a:ext cx="14663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and strategy</a:t>
            </a:r>
            <a:endParaRPr sz="1100"/>
          </a:p>
        </p:txBody>
      </p:sp>
      <p:sp>
        <p:nvSpPr>
          <p:cNvPr id="520" name="Google Shape;520;p70"/>
          <p:cNvSpPr txBox="1"/>
          <p:nvPr/>
        </p:nvSpPr>
        <p:spPr>
          <a:xfrm>
            <a:off x="1269906" y="1916498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1100"/>
          </a:p>
        </p:txBody>
      </p:sp>
      <p:sp>
        <p:nvSpPr>
          <p:cNvPr id="521" name="Google Shape;521;p70"/>
          <p:cNvSpPr txBox="1"/>
          <p:nvPr/>
        </p:nvSpPr>
        <p:spPr>
          <a:xfrm>
            <a:off x="1269906" y="2400937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 sz="1100"/>
          </a:p>
        </p:txBody>
      </p:sp>
      <p:sp>
        <p:nvSpPr>
          <p:cNvPr id="522" name="Google Shape;522;p70"/>
          <p:cNvSpPr txBox="1"/>
          <p:nvPr/>
        </p:nvSpPr>
        <p:spPr>
          <a:xfrm>
            <a:off x="1269906" y="2896684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sz="1100"/>
          </a:p>
        </p:txBody>
      </p:sp>
      <p:sp>
        <p:nvSpPr>
          <p:cNvPr id="523" name="Google Shape;523;p70"/>
          <p:cNvSpPr txBox="1"/>
          <p:nvPr/>
        </p:nvSpPr>
        <p:spPr>
          <a:xfrm>
            <a:off x="1269906" y="3417947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 sz="1100"/>
          </a:p>
        </p:txBody>
      </p:sp>
      <p:sp>
        <p:nvSpPr>
          <p:cNvPr id="524" name="Google Shape;524;p70"/>
          <p:cNvSpPr txBox="1"/>
          <p:nvPr/>
        </p:nvSpPr>
        <p:spPr>
          <a:xfrm>
            <a:off x="1269906" y="3943981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  <a:endParaRPr sz="1100"/>
          </a:p>
        </p:txBody>
      </p:sp>
      <p:sp>
        <p:nvSpPr>
          <p:cNvPr id="525" name="Google Shape;525;p70"/>
          <p:cNvSpPr/>
          <p:nvPr/>
        </p:nvSpPr>
        <p:spPr>
          <a:xfrm>
            <a:off x="6513228" y="1437375"/>
            <a:ext cx="1029072" cy="3390784"/>
          </a:xfrm>
          <a:custGeom>
            <a:rect b="b" l="l" r="r" t="t"/>
            <a:pathLst>
              <a:path extrusionOk="0" h="4351525" w="1372096">
                <a:moveTo>
                  <a:pt x="0" y="362416"/>
                </a:moveTo>
                <a:lnTo>
                  <a:pt x="725738" y="0"/>
                </a:lnTo>
                <a:lnTo>
                  <a:pt x="1372096" y="351529"/>
                </a:lnTo>
                <a:lnTo>
                  <a:pt x="1139634" y="362416"/>
                </a:lnTo>
                <a:cubicBezTo>
                  <a:pt x="1137744" y="721529"/>
                  <a:pt x="875044" y="433026"/>
                  <a:pt x="873154" y="792139"/>
                </a:cubicBezTo>
                <a:cubicBezTo>
                  <a:pt x="667150" y="1773429"/>
                  <a:pt x="676598" y="3380908"/>
                  <a:pt x="674708" y="4351312"/>
                </a:cubicBezTo>
                <a:cubicBezTo>
                  <a:pt x="674709" y="4351383"/>
                  <a:pt x="674709" y="4351454"/>
                  <a:pt x="674710" y="4351525"/>
                </a:cubicBezTo>
                <a:cubicBezTo>
                  <a:pt x="672820" y="3384901"/>
                  <a:pt x="670931" y="1713858"/>
                  <a:pt x="453588" y="781254"/>
                </a:cubicBezTo>
                <a:cubicBezTo>
                  <a:pt x="455478" y="422141"/>
                  <a:pt x="219233" y="743755"/>
                  <a:pt x="221123" y="384642"/>
                </a:cubicBezTo>
                <a:lnTo>
                  <a:pt x="0" y="3624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70"/>
          <p:cNvSpPr txBox="1"/>
          <p:nvPr/>
        </p:nvSpPr>
        <p:spPr>
          <a:xfrm rot="-5400000">
            <a:off x="5914154" y="3755287"/>
            <a:ext cx="18184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programming</a:t>
            </a:r>
            <a:endParaRPr sz="1100"/>
          </a:p>
        </p:txBody>
      </p:sp>
      <p:sp>
        <p:nvSpPr>
          <p:cNvPr id="527" name="Google Shape;527;p70"/>
          <p:cNvSpPr txBox="1"/>
          <p:nvPr/>
        </p:nvSpPr>
        <p:spPr>
          <a:xfrm rot="-5400000">
            <a:off x="1104524" y="2313356"/>
            <a:ext cx="17121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infrastructure</a:t>
            </a:r>
            <a:endParaRPr sz="1100"/>
          </a:p>
        </p:txBody>
      </p:sp>
      <p:sp>
        <p:nvSpPr>
          <p:cNvPr id="528" name="Google Shape;528;p70"/>
          <p:cNvSpPr/>
          <p:nvPr/>
        </p:nvSpPr>
        <p:spPr>
          <a:xfrm>
            <a:off x="2423763" y="1292785"/>
            <a:ext cx="4037152" cy="3561247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Creation of CALL graduate certificate (2015)　CALL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大学院学位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Establishment of CALL research/praxis cluster (2016) CALL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研究所設立/習慣集団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Supporting development of instructed SLA, applied linguistics research program　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第2外国語教育支援・応用語学研究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Community-focused collaborative UG research program (CIRCLE)　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コミュニティ中心コラボUG研究プログラム</a:t>
            </a:r>
            <a:br>
              <a:rPr b="1" lang="en" sz="1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" sz="3000"/>
              <a:t>Practice locally, think globally　</a:t>
            </a:r>
            <a:r>
              <a:rPr lang="en" sz="3000"/>
              <a:t>地域練習、グローバルの考え</a:t>
            </a:r>
            <a:endParaRPr sz="3000"/>
          </a:p>
        </p:txBody>
      </p:sp>
      <p:sp>
        <p:nvSpPr>
          <p:cNvPr id="534" name="Google Shape;534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Improving outcomes for graduate students, undergraduates, programs</a:t>
            </a:r>
            <a:br>
              <a:rPr lang="en"/>
            </a:br>
            <a:r>
              <a:rPr lang="en"/>
              <a:t>学士、大学院、博士プログラムの成果を改善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Opportunities to engage with tools in support of local courses, local research</a:t>
            </a:r>
            <a:br>
              <a:rPr lang="en"/>
            </a:br>
            <a:r>
              <a:rPr lang="en"/>
              <a:t>地域ベースのコースと研究を行うため教材とツールの利用機会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Develop competencies and knowledge that are extensible, generalizable</a:t>
            </a:r>
            <a:br>
              <a:rPr lang="en"/>
            </a:br>
            <a:r>
              <a:rPr lang="en"/>
              <a:t>能力と知識の開発を拡大と一般化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Create opportunities for research and reflective practice that can be leveraged toward the job search</a:t>
            </a:r>
            <a:br>
              <a:rPr lang="en"/>
            </a:br>
            <a:r>
              <a:rPr lang="en"/>
              <a:t>研究と思慮行動の機会を生み出す。就職と関連させる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" sz="3000"/>
              <a:t>Professional development for CALL students　CALL</a:t>
            </a:r>
            <a:r>
              <a:rPr lang="en" sz="3000"/>
              <a:t>学生用の人材開発</a:t>
            </a:r>
            <a:endParaRPr sz="3000"/>
          </a:p>
        </p:txBody>
      </p:sp>
      <p:sp>
        <p:nvSpPr>
          <p:cNvPr id="540" name="Google Shape;540;p72"/>
          <p:cNvSpPr txBox="1"/>
          <p:nvPr>
            <p:ph idx="1" type="body"/>
          </p:nvPr>
        </p:nvSpPr>
        <p:spPr>
          <a:xfrm>
            <a:off x="311700" y="1406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279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ASU - mandated training for online instructors　</a:t>
            </a:r>
            <a:r>
              <a:rPr lang="en"/>
              <a:t>オンライン教員用のトレーニングの義務化</a:t>
            </a:r>
            <a:endParaRPr/>
          </a:p>
          <a:p>
            <a:pPr indent="-279400" lvl="0" marL="279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ThinkSpace event ThinkSpace</a:t>
            </a:r>
            <a:r>
              <a:rPr lang="en"/>
              <a:t>イベント</a:t>
            </a:r>
            <a:endParaRPr/>
          </a:p>
          <a:p>
            <a:pPr indent="-279400" lvl="0" marL="279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AZCALL conference　AZCALL</a:t>
            </a:r>
            <a:r>
              <a:rPr lang="en"/>
              <a:t>学会</a:t>
            </a:r>
            <a:endParaRPr/>
          </a:p>
          <a:p>
            <a:pPr indent="-279400" lvl="0" marL="279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Harvard - coursework, professional development opportunities </a:t>
            </a:r>
            <a:r>
              <a:rPr lang="en"/>
              <a:t>ハーバード大学のコースワーク、人材開発機会</a:t>
            </a:r>
            <a:endParaRPr/>
          </a:p>
          <a:p>
            <a:pPr indent="-279400" lvl="0" marL="279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RLL220　</a:t>
            </a:r>
            <a:endParaRPr/>
          </a:p>
          <a:p>
            <a:pPr indent="-279400" lvl="0" marL="2794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Bok Center Certificate for Teaching Language &amp; Culture　Bok</a:t>
            </a:r>
            <a:r>
              <a:rPr lang="en"/>
              <a:t>センター語学と文化の教育学位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" sz="3000"/>
              <a:t>SLC510 – CALL Praxis 1 CALL</a:t>
            </a:r>
            <a:r>
              <a:rPr lang="en" sz="3000"/>
              <a:t>習慣 その1</a:t>
            </a:r>
            <a:endParaRPr/>
          </a:p>
        </p:txBody>
      </p:sp>
      <p:sp>
        <p:nvSpPr>
          <p:cNvPr id="546" name="Google Shape;546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One of two core courses for the CALL certificate CALL</a:t>
            </a:r>
            <a:r>
              <a:rPr lang="en"/>
              <a:t>学位習得のため1つか2つのコアコース</a:t>
            </a:r>
            <a:endParaRPr/>
          </a:p>
          <a:p>
            <a:pPr indent="-323850" lvl="1" marL="9144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Focused on developing exposure to types of CALL; communicative, tutorial</a:t>
            </a:r>
            <a:br>
              <a:rPr lang="en"/>
            </a:br>
            <a:r>
              <a:rPr lang="en"/>
              <a:t>CALLの</a:t>
            </a:r>
            <a:r>
              <a:rPr lang="en"/>
              <a:t>様々な場面を紹介する、コミュニケーション能力開発、ゼミ</a:t>
            </a:r>
            <a:endParaRPr/>
          </a:p>
          <a:p>
            <a:pPr indent="-323850" lvl="1" marL="9144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Portfolio-driven, project-based  </a:t>
            </a:r>
            <a:r>
              <a:rPr lang="en"/>
              <a:t>ポートフォリオ、</a:t>
            </a:r>
            <a:r>
              <a:rPr lang="en"/>
              <a:t>PBL</a:t>
            </a:r>
            <a:endParaRPr/>
          </a:p>
          <a:p>
            <a:pPr indent="-323850" lvl="1" marL="9144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Research from ENG557 to planning, (implementation), in SLC510　EMG557</a:t>
            </a:r>
            <a:r>
              <a:rPr lang="en"/>
              <a:t>の研究からSLC510の計画まで</a:t>
            </a:r>
            <a:endParaRPr/>
          </a:p>
          <a:p>
            <a:pPr indent="-323850" lvl="1" marL="9144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Instructional design overview; ADDIE and scrum</a:t>
            </a:r>
            <a:br>
              <a:rPr lang="en"/>
            </a:br>
            <a:r>
              <a:rPr lang="en"/>
              <a:t>インストラクションデザイン、ADDIEとスクラム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" sz="3000"/>
              <a:t>SLC510 – CALL Praxis2   CALL習慣</a:t>
            </a:r>
            <a:r>
              <a:rPr lang="en" sz="3000"/>
              <a:t>その2</a:t>
            </a:r>
            <a:endParaRPr/>
          </a:p>
        </p:txBody>
      </p:sp>
      <p:sp>
        <p:nvSpPr>
          <p:cNvPr id="552" name="Google Shape;552;p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Goals </a:t>
            </a:r>
            <a:r>
              <a:rPr lang="en"/>
              <a:t>目標</a:t>
            </a:r>
            <a:endParaRPr/>
          </a:p>
          <a:p>
            <a:pPr indent="-323850" lvl="1" marL="9144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Informed classroom practitioners (literature or SLA/applied linguistics)</a:t>
            </a:r>
            <a:endParaRPr/>
          </a:p>
          <a:p>
            <a:pPr indent="0" lvl="0" marL="9144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わかった上の教室職員(第２外国語教育・応用言語学</a:t>
            </a:r>
            <a:endParaRPr/>
          </a:p>
          <a:p>
            <a:pPr indent="-323850" lvl="1" marL="9144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Junior colleagues prepared for alt-ac market</a:t>
            </a:r>
            <a:br>
              <a:rPr lang="en"/>
            </a:br>
            <a:r>
              <a:rPr lang="en"/>
              <a:t>後輩がALT-AC市場への準備</a:t>
            </a:r>
            <a:endParaRPr/>
          </a:p>
          <a:p>
            <a:pPr indent="0" lvl="0" marL="9144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5"/>
          <p:cNvSpPr txBox="1"/>
          <p:nvPr>
            <p:ph type="title"/>
          </p:nvPr>
        </p:nvSpPr>
        <p:spPr>
          <a:xfrm>
            <a:off x="133600" y="445025"/>
            <a:ext cx="869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" sz="3000"/>
              <a:t>Outcomes for the profession　</a:t>
            </a:r>
            <a:r>
              <a:rPr lang="en" sz="3000"/>
              <a:t>教員のため:その結果</a:t>
            </a:r>
            <a:endParaRPr sz="3000"/>
          </a:p>
        </p:txBody>
      </p:sp>
      <p:sp>
        <p:nvSpPr>
          <p:cNvPr id="558" name="Google Shape;558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279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Recognition that CALL offers alt-ac opportunities in a broader field that is increasingly contingent. </a:t>
            </a:r>
            <a:r>
              <a:rPr lang="en"/>
              <a:t>語学だけではなく、様々の機会を与える</a:t>
            </a:r>
            <a:endParaRPr/>
          </a:p>
          <a:p>
            <a:pPr indent="-279400" lvl="0" marL="279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Trained CALL researchers moving into language center roles </a:t>
            </a:r>
            <a:br>
              <a:rPr lang="en"/>
            </a:br>
            <a:r>
              <a:rPr lang="en"/>
              <a:t>CALL</a:t>
            </a:r>
            <a:r>
              <a:rPr lang="en"/>
              <a:t>研究者はランゲージセンターのなかの役割を与える</a:t>
            </a:r>
            <a:endParaRPr/>
          </a:p>
          <a:p>
            <a:pPr indent="-279400" lvl="0" marL="279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/>
              <a:t>Professionalization of a previously “accidental” cohort of technologists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4" name="Google Shape;564;p76"/>
          <p:cNvCxnSpPr/>
          <p:nvPr/>
        </p:nvCxnSpPr>
        <p:spPr>
          <a:xfrm>
            <a:off x="1840388" y="1581962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76"/>
          <p:cNvCxnSpPr/>
          <p:nvPr/>
        </p:nvCxnSpPr>
        <p:spPr>
          <a:xfrm>
            <a:off x="1790695" y="4087925"/>
            <a:ext cx="5637298" cy="11282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76"/>
          <p:cNvCxnSpPr/>
          <p:nvPr/>
        </p:nvCxnSpPr>
        <p:spPr>
          <a:xfrm>
            <a:off x="1846369" y="2054997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76"/>
          <p:cNvCxnSpPr/>
          <p:nvPr/>
        </p:nvCxnSpPr>
        <p:spPr>
          <a:xfrm>
            <a:off x="1841883" y="2539436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76"/>
          <p:cNvCxnSpPr/>
          <p:nvPr/>
        </p:nvCxnSpPr>
        <p:spPr>
          <a:xfrm>
            <a:off x="1843379" y="3035183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76"/>
          <p:cNvCxnSpPr/>
          <p:nvPr/>
        </p:nvCxnSpPr>
        <p:spPr>
          <a:xfrm>
            <a:off x="1847864" y="3556447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76"/>
          <p:cNvCxnSpPr/>
          <p:nvPr/>
        </p:nvCxnSpPr>
        <p:spPr>
          <a:xfrm>
            <a:off x="1847864" y="4570673"/>
            <a:ext cx="5587606" cy="0"/>
          </a:xfrm>
          <a:prstGeom prst="straightConnector1">
            <a:avLst/>
          </a:prstGeom>
          <a:noFill/>
          <a:ln cap="flat" cmpd="sng" w="50800">
            <a:solidFill>
              <a:srgbClr val="FF0000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1" name="Google Shape;571;p76"/>
          <p:cNvSpPr/>
          <p:nvPr/>
        </p:nvSpPr>
        <p:spPr>
          <a:xfrm>
            <a:off x="3620948" y="1437375"/>
            <a:ext cx="716780" cy="3410572"/>
          </a:xfrm>
          <a:custGeom>
            <a:rect b="b" l="l" r="r" t="t"/>
            <a:pathLst>
              <a:path extrusionOk="0" h="4161442" w="955707">
                <a:moveTo>
                  <a:pt x="191185" y="184812"/>
                </a:moveTo>
                <a:lnTo>
                  <a:pt x="466515" y="0"/>
                </a:lnTo>
                <a:lnTo>
                  <a:pt x="719163" y="184812"/>
                </a:lnTo>
                <a:lnTo>
                  <a:pt x="502123" y="172829"/>
                </a:lnTo>
                <a:cubicBezTo>
                  <a:pt x="502653" y="693431"/>
                  <a:pt x="514521" y="1248053"/>
                  <a:pt x="515051" y="1768655"/>
                </a:cubicBezTo>
                <a:cubicBezTo>
                  <a:pt x="537730" y="1995701"/>
                  <a:pt x="537729" y="2115770"/>
                  <a:pt x="560408" y="2342816"/>
                </a:cubicBezTo>
                <a:lnTo>
                  <a:pt x="955707" y="4161442"/>
                </a:lnTo>
                <a:lnTo>
                  <a:pt x="0" y="4161442"/>
                </a:lnTo>
                <a:cubicBezTo>
                  <a:pt x="167903" y="3342450"/>
                  <a:pt x="415185" y="2566251"/>
                  <a:pt x="412994" y="1768655"/>
                </a:cubicBezTo>
                <a:cubicBezTo>
                  <a:pt x="411405" y="1233147"/>
                  <a:pt x="409817" y="719036"/>
                  <a:pt x="408228" y="183528"/>
                </a:cubicBezTo>
                <a:lnTo>
                  <a:pt x="191185" y="184812"/>
                </a:lnTo>
                <a:close/>
              </a:path>
            </a:pathLst>
          </a:custGeom>
          <a:solidFill>
            <a:srgbClr val="C0504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76"/>
          <p:cNvSpPr/>
          <p:nvPr/>
        </p:nvSpPr>
        <p:spPr>
          <a:xfrm>
            <a:off x="2528435" y="1437374"/>
            <a:ext cx="1050836" cy="3419076"/>
          </a:xfrm>
          <a:custGeom>
            <a:rect b="b" l="l" r="r" t="t"/>
            <a:pathLst>
              <a:path extrusionOk="0" h="4604130" w="1401115">
                <a:moveTo>
                  <a:pt x="0" y="434077"/>
                </a:moveTo>
                <a:lnTo>
                  <a:pt x="740246" y="0"/>
                </a:lnTo>
                <a:lnTo>
                  <a:pt x="1401115" y="411397"/>
                </a:lnTo>
                <a:lnTo>
                  <a:pt x="1172737" y="445869"/>
                </a:lnTo>
                <a:cubicBezTo>
                  <a:pt x="1173265" y="1094992"/>
                  <a:pt x="1196474" y="1686963"/>
                  <a:pt x="1197002" y="2336086"/>
                </a:cubicBezTo>
                <a:cubicBezTo>
                  <a:pt x="1144084" y="2782135"/>
                  <a:pt x="932410" y="3568390"/>
                  <a:pt x="879492" y="4014439"/>
                </a:cubicBezTo>
                <a:cubicBezTo>
                  <a:pt x="878964" y="4211003"/>
                  <a:pt x="878435" y="4407566"/>
                  <a:pt x="877907" y="4604130"/>
                </a:cubicBezTo>
                <a:lnTo>
                  <a:pt x="568566" y="4604129"/>
                </a:lnTo>
                <a:cubicBezTo>
                  <a:pt x="532921" y="4420796"/>
                  <a:pt x="606549" y="4377325"/>
                  <a:pt x="550644" y="4003098"/>
                </a:cubicBezTo>
                <a:cubicBezTo>
                  <a:pt x="494739" y="3628871"/>
                  <a:pt x="258495" y="2896902"/>
                  <a:pt x="233133" y="2358766"/>
                </a:cubicBezTo>
                <a:lnTo>
                  <a:pt x="239718" y="445757"/>
                </a:lnTo>
                <a:lnTo>
                  <a:pt x="0" y="434077"/>
                </a:lnTo>
                <a:close/>
              </a:path>
            </a:pathLst>
          </a:custGeom>
          <a:solidFill>
            <a:srgbClr val="C0504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76"/>
          <p:cNvSpPr/>
          <p:nvPr/>
        </p:nvSpPr>
        <p:spPr>
          <a:xfrm>
            <a:off x="2040949" y="1454385"/>
            <a:ext cx="403620" cy="3385055"/>
          </a:xfrm>
          <a:custGeom>
            <a:rect b="b" l="l" r="r" t="t"/>
            <a:pathLst>
              <a:path extrusionOk="0" h="4343729" w="538160">
                <a:moveTo>
                  <a:pt x="140835" y="158755"/>
                </a:moveTo>
                <a:lnTo>
                  <a:pt x="299590" y="0"/>
                </a:lnTo>
                <a:lnTo>
                  <a:pt x="458345" y="158755"/>
                </a:lnTo>
                <a:lnTo>
                  <a:pt x="378968" y="158755"/>
                </a:lnTo>
                <a:cubicBezTo>
                  <a:pt x="371405" y="446042"/>
                  <a:pt x="378945" y="1183161"/>
                  <a:pt x="378945" y="1882476"/>
                </a:cubicBezTo>
                <a:cubicBezTo>
                  <a:pt x="753152" y="2570451"/>
                  <a:pt x="358174" y="3933591"/>
                  <a:pt x="299590" y="4343729"/>
                </a:cubicBezTo>
                <a:lnTo>
                  <a:pt x="152175" y="4332388"/>
                </a:lnTo>
                <a:cubicBezTo>
                  <a:pt x="97363" y="3924140"/>
                  <a:pt x="-191816" y="2591241"/>
                  <a:pt x="208850" y="1871136"/>
                </a:cubicBezTo>
                <a:cubicBezTo>
                  <a:pt x="235309" y="1173712"/>
                  <a:pt x="205090" y="449822"/>
                  <a:pt x="220213" y="158755"/>
                </a:cubicBezTo>
                <a:lnTo>
                  <a:pt x="140835" y="158755"/>
                </a:lnTo>
                <a:close/>
              </a:path>
            </a:pathLst>
          </a:custGeom>
          <a:solidFill>
            <a:srgbClr val="C0504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" sz="3000"/>
              <a:t>Re-foundationing</a:t>
            </a:r>
            <a:r>
              <a:rPr lang="en" sz="3000"/>
              <a:t>: policy and strategy　</a:t>
            </a:r>
            <a:r>
              <a:rPr lang="en" sz="3000"/>
              <a:t>最基盤化：政策と戦略</a:t>
            </a:r>
            <a:endParaRPr sz="3000"/>
          </a:p>
        </p:txBody>
      </p:sp>
      <p:sp>
        <p:nvSpPr>
          <p:cNvPr id="575" name="Google Shape;575;p76"/>
          <p:cNvSpPr txBox="1"/>
          <p:nvPr/>
        </p:nvSpPr>
        <p:spPr>
          <a:xfrm>
            <a:off x="1269906" y="1437374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100"/>
          </a:p>
        </p:txBody>
      </p:sp>
      <p:sp>
        <p:nvSpPr>
          <p:cNvPr id="576" name="Google Shape;576;p76"/>
          <p:cNvSpPr txBox="1"/>
          <p:nvPr/>
        </p:nvSpPr>
        <p:spPr>
          <a:xfrm>
            <a:off x="1269906" y="4425998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 sz="1100"/>
          </a:p>
        </p:txBody>
      </p:sp>
      <p:sp>
        <p:nvSpPr>
          <p:cNvPr id="577" name="Google Shape;577;p76"/>
          <p:cNvSpPr txBox="1"/>
          <p:nvPr/>
        </p:nvSpPr>
        <p:spPr>
          <a:xfrm rot="-5400000">
            <a:off x="1059208" y="3191768"/>
            <a:ext cx="30523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development – F2F/hybrid/online</a:t>
            </a:r>
            <a:endParaRPr sz="1100"/>
          </a:p>
        </p:txBody>
      </p:sp>
      <p:sp>
        <p:nvSpPr>
          <p:cNvPr id="578" name="Google Shape;578;p76"/>
          <p:cNvSpPr/>
          <p:nvPr/>
        </p:nvSpPr>
        <p:spPr>
          <a:xfrm>
            <a:off x="4379401" y="1437375"/>
            <a:ext cx="986548" cy="3365627"/>
          </a:xfrm>
          <a:custGeom>
            <a:rect b="b" l="l" r="r" t="t"/>
            <a:pathLst>
              <a:path extrusionOk="0" h="4340532" w="1315398">
                <a:moveTo>
                  <a:pt x="0" y="384517"/>
                </a:moveTo>
                <a:lnTo>
                  <a:pt x="691718" y="0"/>
                </a:lnTo>
                <a:lnTo>
                  <a:pt x="1315398" y="384517"/>
                </a:lnTo>
                <a:lnTo>
                  <a:pt x="992218" y="373549"/>
                </a:lnTo>
                <a:cubicBezTo>
                  <a:pt x="990328" y="732662"/>
                  <a:pt x="988438" y="1712332"/>
                  <a:pt x="986548" y="2071445"/>
                </a:cubicBezTo>
                <a:cubicBezTo>
                  <a:pt x="859922" y="3063621"/>
                  <a:pt x="778655" y="3370128"/>
                  <a:pt x="742746" y="4340532"/>
                </a:cubicBezTo>
                <a:lnTo>
                  <a:pt x="572651" y="4340532"/>
                </a:lnTo>
                <a:cubicBezTo>
                  <a:pt x="570761" y="3373908"/>
                  <a:pt x="444136" y="2721009"/>
                  <a:pt x="340190" y="2071448"/>
                </a:cubicBezTo>
                <a:cubicBezTo>
                  <a:pt x="342080" y="1712335"/>
                  <a:pt x="332629" y="765939"/>
                  <a:pt x="334519" y="406826"/>
                </a:cubicBezTo>
                <a:lnTo>
                  <a:pt x="0" y="384517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6"/>
          <p:cNvSpPr txBox="1"/>
          <p:nvPr/>
        </p:nvSpPr>
        <p:spPr>
          <a:xfrm rot="-5400000">
            <a:off x="2664903" y="2540329"/>
            <a:ext cx="21661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Local/network infrastructure</a:t>
            </a:r>
            <a:endParaRPr sz="1100"/>
          </a:p>
        </p:txBody>
      </p:sp>
      <p:sp>
        <p:nvSpPr>
          <p:cNvPr id="580" name="Google Shape;580;p76"/>
          <p:cNvSpPr txBox="1"/>
          <p:nvPr/>
        </p:nvSpPr>
        <p:spPr>
          <a:xfrm rot="-5400000">
            <a:off x="3251075" y="3455724"/>
            <a:ext cx="25244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design/development</a:t>
            </a:r>
            <a:endParaRPr sz="1100"/>
          </a:p>
        </p:txBody>
      </p:sp>
      <p:sp>
        <p:nvSpPr>
          <p:cNvPr id="581" name="Google Shape;581;p76"/>
          <p:cNvSpPr/>
          <p:nvPr/>
        </p:nvSpPr>
        <p:spPr>
          <a:xfrm>
            <a:off x="5407617" y="1454384"/>
            <a:ext cx="1105615" cy="3390615"/>
          </a:xfrm>
          <a:custGeom>
            <a:rect b="b" l="l" r="r" t="t"/>
            <a:pathLst>
              <a:path extrusionOk="0" h="4340532" w="1474153">
                <a:moveTo>
                  <a:pt x="0" y="362416"/>
                </a:moveTo>
                <a:lnTo>
                  <a:pt x="782436" y="0"/>
                </a:lnTo>
                <a:lnTo>
                  <a:pt x="1474153" y="340750"/>
                </a:lnTo>
                <a:lnTo>
                  <a:pt x="1196332" y="362416"/>
                </a:lnTo>
                <a:cubicBezTo>
                  <a:pt x="1194442" y="721529"/>
                  <a:pt x="852364" y="1122934"/>
                  <a:pt x="850474" y="1482047"/>
                </a:cubicBezTo>
                <a:cubicBezTo>
                  <a:pt x="701168" y="2474117"/>
                  <a:pt x="824014" y="3370128"/>
                  <a:pt x="788105" y="4340532"/>
                </a:cubicBezTo>
                <a:lnTo>
                  <a:pt x="776766" y="4308406"/>
                </a:lnTo>
                <a:cubicBezTo>
                  <a:pt x="763536" y="3341782"/>
                  <a:pt x="795668" y="2490006"/>
                  <a:pt x="646362" y="1460383"/>
                </a:cubicBezTo>
                <a:cubicBezTo>
                  <a:pt x="648252" y="1101270"/>
                  <a:pt x="275931" y="743755"/>
                  <a:pt x="277821" y="384642"/>
                </a:cubicBezTo>
                <a:lnTo>
                  <a:pt x="0" y="3624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76"/>
          <p:cNvSpPr txBox="1"/>
          <p:nvPr/>
        </p:nvSpPr>
        <p:spPr>
          <a:xfrm rot="-5400000">
            <a:off x="5033413" y="3004282"/>
            <a:ext cx="14663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and strategy</a:t>
            </a:r>
            <a:endParaRPr sz="1100"/>
          </a:p>
        </p:txBody>
      </p:sp>
      <p:sp>
        <p:nvSpPr>
          <p:cNvPr id="583" name="Google Shape;583;p76"/>
          <p:cNvSpPr txBox="1"/>
          <p:nvPr/>
        </p:nvSpPr>
        <p:spPr>
          <a:xfrm>
            <a:off x="1269906" y="1916498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1100"/>
          </a:p>
        </p:txBody>
      </p:sp>
      <p:sp>
        <p:nvSpPr>
          <p:cNvPr id="584" name="Google Shape;584;p76"/>
          <p:cNvSpPr txBox="1"/>
          <p:nvPr/>
        </p:nvSpPr>
        <p:spPr>
          <a:xfrm>
            <a:off x="1269906" y="2400937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 sz="1100"/>
          </a:p>
        </p:txBody>
      </p:sp>
      <p:sp>
        <p:nvSpPr>
          <p:cNvPr id="585" name="Google Shape;585;p76"/>
          <p:cNvSpPr txBox="1"/>
          <p:nvPr/>
        </p:nvSpPr>
        <p:spPr>
          <a:xfrm>
            <a:off x="1269906" y="2896684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sz="1100"/>
          </a:p>
        </p:txBody>
      </p:sp>
      <p:sp>
        <p:nvSpPr>
          <p:cNvPr id="586" name="Google Shape;586;p76"/>
          <p:cNvSpPr txBox="1"/>
          <p:nvPr/>
        </p:nvSpPr>
        <p:spPr>
          <a:xfrm>
            <a:off x="1269906" y="3417947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 sz="1100"/>
          </a:p>
        </p:txBody>
      </p:sp>
      <p:sp>
        <p:nvSpPr>
          <p:cNvPr id="587" name="Google Shape;587;p76"/>
          <p:cNvSpPr txBox="1"/>
          <p:nvPr/>
        </p:nvSpPr>
        <p:spPr>
          <a:xfrm>
            <a:off x="1269906" y="3943981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  <a:endParaRPr sz="1100"/>
          </a:p>
        </p:txBody>
      </p:sp>
      <p:sp>
        <p:nvSpPr>
          <p:cNvPr id="588" name="Google Shape;588;p76"/>
          <p:cNvSpPr/>
          <p:nvPr/>
        </p:nvSpPr>
        <p:spPr>
          <a:xfrm>
            <a:off x="6513228" y="1437375"/>
            <a:ext cx="1029072" cy="3390784"/>
          </a:xfrm>
          <a:custGeom>
            <a:rect b="b" l="l" r="r" t="t"/>
            <a:pathLst>
              <a:path extrusionOk="0" h="4351525" w="1372096">
                <a:moveTo>
                  <a:pt x="0" y="362416"/>
                </a:moveTo>
                <a:lnTo>
                  <a:pt x="725738" y="0"/>
                </a:lnTo>
                <a:lnTo>
                  <a:pt x="1372096" y="351529"/>
                </a:lnTo>
                <a:lnTo>
                  <a:pt x="1139634" y="362416"/>
                </a:lnTo>
                <a:cubicBezTo>
                  <a:pt x="1137744" y="721529"/>
                  <a:pt x="875044" y="433026"/>
                  <a:pt x="873154" y="792139"/>
                </a:cubicBezTo>
                <a:cubicBezTo>
                  <a:pt x="667150" y="1773429"/>
                  <a:pt x="676598" y="3380908"/>
                  <a:pt x="674708" y="4351312"/>
                </a:cubicBezTo>
                <a:cubicBezTo>
                  <a:pt x="674709" y="4351383"/>
                  <a:pt x="674709" y="4351454"/>
                  <a:pt x="674710" y="4351525"/>
                </a:cubicBezTo>
                <a:cubicBezTo>
                  <a:pt x="672820" y="3384901"/>
                  <a:pt x="670931" y="1713858"/>
                  <a:pt x="453588" y="781254"/>
                </a:cubicBezTo>
                <a:cubicBezTo>
                  <a:pt x="455478" y="422141"/>
                  <a:pt x="219233" y="743755"/>
                  <a:pt x="221123" y="384642"/>
                </a:cubicBezTo>
                <a:lnTo>
                  <a:pt x="0" y="36241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76"/>
          <p:cNvSpPr txBox="1"/>
          <p:nvPr/>
        </p:nvSpPr>
        <p:spPr>
          <a:xfrm rot="-5400000">
            <a:off x="5914154" y="3755287"/>
            <a:ext cx="18184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programming</a:t>
            </a:r>
            <a:endParaRPr sz="1100"/>
          </a:p>
        </p:txBody>
      </p:sp>
      <p:sp>
        <p:nvSpPr>
          <p:cNvPr id="590" name="Google Shape;590;p76"/>
          <p:cNvSpPr txBox="1"/>
          <p:nvPr/>
        </p:nvSpPr>
        <p:spPr>
          <a:xfrm rot="-5400000">
            <a:off x="1104524" y="2313356"/>
            <a:ext cx="17121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infrastructure</a:t>
            </a:r>
            <a:endParaRPr sz="1100"/>
          </a:p>
        </p:txBody>
      </p:sp>
      <p:sp>
        <p:nvSpPr>
          <p:cNvPr id="591" name="Google Shape;591;p76"/>
          <p:cNvSpPr/>
          <p:nvPr/>
        </p:nvSpPr>
        <p:spPr>
          <a:xfrm>
            <a:off x="1331132" y="1292785"/>
            <a:ext cx="4037152" cy="3561247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Development of instructional and research technology committee (2014)</a:t>
            </a:r>
            <a:b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教育法と研究の委員会設定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Technology Innovation committee (2016)</a:t>
            </a:r>
            <a:b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テクノロジーイノベーション委員会</a:t>
            </a: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Head included in Executive Committee (2016)</a:t>
            </a:r>
            <a:b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LSS as contributor to language learning policies/strategies university-wide 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言語教育政策に提供するLSS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/>
          <p:nvPr>
            <p:ph type="title"/>
          </p:nvPr>
        </p:nvSpPr>
        <p:spPr>
          <a:xfrm>
            <a:off x="628650" y="273850"/>
            <a:ext cx="8144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“Highlights” of the MLA/ADFL report, 2016　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/>
              <a:t>2016年</a:t>
            </a:r>
            <a:r>
              <a:rPr lang="en" sz="2400"/>
              <a:t>現代言語学会と外国語学科協会報告書のハイライト</a:t>
            </a:r>
            <a:endParaRPr sz="2400"/>
          </a:p>
        </p:txBody>
      </p:sp>
      <p:sp>
        <p:nvSpPr>
          <p:cNvPr id="227" name="Google Shape;227;p41"/>
          <p:cNvSpPr txBox="1"/>
          <p:nvPr>
            <p:ph idx="1" type="body"/>
          </p:nvPr>
        </p:nvSpPr>
        <p:spPr>
          <a:xfrm>
            <a:off x="628650" y="126804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Decline in LOE enrollments from 2009 – 2016 of 15.3%　</a:t>
            </a:r>
            <a:endParaRPr sz="1800"/>
          </a:p>
          <a:p>
            <a:pPr indent="-15240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米国で英語以外の言語授業(LOE)登録率2009年～2016年15.3%減</a:t>
            </a:r>
            <a:br>
              <a:rPr lang="en" sz="1800"/>
            </a:br>
            <a:endParaRPr sz="1800"/>
          </a:p>
          <a:p>
            <a:pPr indent="-1524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LOE enrollments per 100 students (USA)	LOE</a:t>
            </a:r>
            <a:r>
              <a:rPr lang="en" sz="1800"/>
              <a:t>登録率100学生当たり（米国）</a:t>
            </a:r>
            <a:endParaRPr sz="1800"/>
          </a:p>
          <a:p>
            <a:pPr indent="-17780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17 in 1965, 11 in 1972, 8 in 1983, 8 in 1995, 9 in 2009, 7 in 2016　</a:t>
            </a:r>
            <a:endParaRPr/>
          </a:p>
          <a:p>
            <a:pPr indent="0" lvl="0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1965年17人、1972年11人、1983年8人、1995年8人、2009年9人、2016年7</a:t>
            </a:r>
            <a:r>
              <a:rPr lang="en" sz="1800"/>
              <a:t>人</a:t>
            </a:r>
            <a:endParaRPr sz="1800"/>
          </a:p>
          <a:p>
            <a:pPr indent="-1524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Language programs reporting enrollments down by 651 from 201</a:t>
            </a:r>
            <a:r>
              <a:rPr lang="en" sz="1800"/>
              <a:t>3.</a:t>
            </a:r>
            <a:r>
              <a:rPr lang="en" sz="1800"/>
              <a:t>　</a:t>
            </a:r>
            <a:endParaRPr sz="1800"/>
          </a:p>
          <a:p>
            <a:pPr indent="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外国語授業計画は2013年</a:t>
            </a:r>
            <a:r>
              <a:rPr lang="en" sz="1800"/>
              <a:t>か</a:t>
            </a:r>
            <a:r>
              <a:rPr lang="en" sz="1800"/>
              <a:t>ら651減</a:t>
            </a:r>
            <a:endParaRPr sz="1800"/>
          </a:p>
          <a:p>
            <a:pPr indent="-1524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Graduate language enrollments down by 22%.　</a:t>
            </a:r>
            <a:endParaRPr sz="1800"/>
          </a:p>
          <a:p>
            <a:pPr indent="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大学院外国語コース入学22％減</a:t>
            </a:r>
            <a:endParaRPr sz="1800"/>
          </a:p>
          <a:p>
            <a:pPr indent="-1524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Advanced language study ~ 20% of all enrollments.　</a:t>
            </a:r>
            <a:endParaRPr sz="1800"/>
          </a:p>
          <a:p>
            <a:pPr indent="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上級外国語学習は全登録の20%となっている</a:t>
            </a:r>
            <a:endParaRPr sz="1800"/>
          </a:p>
          <a:p>
            <a:pPr indent="-381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7" name="Google Shape;597;p77"/>
          <p:cNvCxnSpPr/>
          <p:nvPr/>
        </p:nvCxnSpPr>
        <p:spPr>
          <a:xfrm>
            <a:off x="1840388" y="1581962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77"/>
          <p:cNvCxnSpPr/>
          <p:nvPr/>
        </p:nvCxnSpPr>
        <p:spPr>
          <a:xfrm>
            <a:off x="1790695" y="4564499"/>
            <a:ext cx="5637298" cy="11282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77"/>
          <p:cNvCxnSpPr/>
          <p:nvPr/>
        </p:nvCxnSpPr>
        <p:spPr>
          <a:xfrm>
            <a:off x="1846369" y="2054997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77"/>
          <p:cNvCxnSpPr/>
          <p:nvPr/>
        </p:nvCxnSpPr>
        <p:spPr>
          <a:xfrm>
            <a:off x="1841883" y="2539436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1" name="Google Shape;601;p77"/>
          <p:cNvCxnSpPr/>
          <p:nvPr/>
        </p:nvCxnSpPr>
        <p:spPr>
          <a:xfrm>
            <a:off x="1843379" y="3035183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77"/>
          <p:cNvCxnSpPr/>
          <p:nvPr/>
        </p:nvCxnSpPr>
        <p:spPr>
          <a:xfrm>
            <a:off x="1847864" y="4079514"/>
            <a:ext cx="5587606" cy="0"/>
          </a:xfrm>
          <a:prstGeom prst="straightConnector1">
            <a:avLst/>
          </a:prstGeom>
          <a:noFill/>
          <a:ln cap="flat" cmpd="sng" w="12700">
            <a:solidFill>
              <a:srgbClr val="7F7F7F">
                <a:alpha val="4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77"/>
          <p:cNvCxnSpPr/>
          <p:nvPr/>
        </p:nvCxnSpPr>
        <p:spPr>
          <a:xfrm>
            <a:off x="1847864" y="3547792"/>
            <a:ext cx="5587606" cy="0"/>
          </a:xfrm>
          <a:prstGeom prst="straightConnector1">
            <a:avLst/>
          </a:prstGeom>
          <a:noFill/>
          <a:ln cap="flat" cmpd="sng" w="50800">
            <a:solidFill>
              <a:srgbClr val="FF0000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4" name="Google Shape;604;p77"/>
          <p:cNvSpPr/>
          <p:nvPr/>
        </p:nvSpPr>
        <p:spPr>
          <a:xfrm>
            <a:off x="3620948" y="1437375"/>
            <a:ext cx="716780" cy="3410572"/>
          </a:xfrm>
          <a:custGeom>
            <a:rect b="b" l="l" r="r" t="t"/>
            <a:pathLst>
              <a:path extrusionOk="0" h="4161442" w="955707">
                <a:moveTo>
                  <a:pt x="191185" y="184812"/>
                </a:moveTo>
                <a:lnTo>
                  <a:pt x="466515" y="0"/>
                </a:lnTo>
                <a:lnTo>
                  <a:pt x="719163" y="184812"/>
                </a:lnTo>
                <a:lnTo>
                  <a:pt x="502123" y="172829"/>
                </a:lnTo>
                <a:cubicBezTo>
                  <a:pt x="502653" y="693431"/>
                  <a:pt x="514521" y="1248053"/>
                  <a:pt x="515051" y="1768655"/>
                </a:cubicBezTo>
                <a:cubicBezTo>
                  <a:pt x="537730" y="1995701"/>
                  <a:pt x="537729" y="2115770"/>
                  <a:pt x="560408" y="2342816"/>
                </a:cubicBezTo>
                <a:lnTo>
                  <a:pt x="955707" y="4161442"/>
                </a:lnTo>
                <a:lnTo>
                  <a:pt x="0" y="4161442"/>
                </a:lnTo>
                <a:cubicBezTo>
                  <a:pt x="167903" y="3342450"/>
                  <a:pt x="415185" y="2566251"/>
                  <a:pt x="412994" y="1768655"/>
                </a:cubicBezTo>
                <a:cubicBezTo>
                  <a:pt x="411405" y="1233147"/>
                  <a:pt x="409817" y="719036"/>
                  <a:pt x="408228" y="183528"/>
                </a:cubicBezTo>
                <a:lnTo>
                  <a:pt x="191185" y="184812"/>
                </a:lnTo>
                <a:close/>
              </a:path>
            </a:pathLst>
          </a:custGeom>
          <a:solidFill>
            <a:srgbClr val="C0504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77"/>
          <p:cNvSpPr/>
          <p:nvPr/>
        </p:nvSpPr>
        <p:spPr>
          <a:xfrm>
            <a:off x="2528435" y="1437374"/>
            <a:ext cx="1050836" cy="3419076"/>
          </a:xfrm>
          <a:custGeom>
            <a:rect b="b" l="l" r="r" t="t"/>
            <a:pathLst>
              <a:path extrusionOk="0" h="4604130" w="1401115">
                <a:moveTo>
                  <a:pt x="0" y="434077"/>
                </a:moveTo>
                <a:lnTo>
                  <a:pt x="740246" y="0"/>
                </a:lnTo>
                <a:lnTo>
                  <a:pt x="1401115" y="411397"/>
                </a:lnTo>
                <a:lnTo>
                  <a:pt x="1172737" y="445869"/>
                </a:lnTo>
                <a:cubicBezTo>
                  <a:pt x="1173265" y="1094992"/>
                  <a:pt x="1196474" y="1686963"/>
                  <a:pt x="1197002" y="2336086"/>
                </a:cubicBezTo>
                <a:cubicBezTo>
                  <a:pt x="1144084" y="2782135"/>
                  <a:pt x="932410" y="3568390"/>
                  <a:pt x="879492" y="4014439"/>
                </a:cubicBezTo>
                <a:cubicBezTo>
                  <a:pt x="878964" y="4211003"/>
                  <a:pt x="878435" y="4407566"/>
                  <a:pt x="877907" y="4604130"/>
                </a:cubicBezTo>
                <a:lnTo>
                  <a:pt x="568566" y="4604129"/>
                </a:lnTo>
                <a:cubicBezTo>
                  <a:pt x="532921" y="4420796"/>
                  <a:pt x="606549" y="4377325"/>
                  <a:pt x="550644" y="4003098"/>
                </a:cubicBezTo>
                <a:cubicBezTo>
                  <a:pt x="494739" y="3628871"/>
                  <a:pt x="258495" y="2896902"/>
                  <a:pt x="233133" y="2358766"/>
                </a:cubicBezTo>
                <a:lnTo>
                  <a:pt x="239718" y="445757"/>
                </a:lnTo>
                <a:lnTo>
                  <a:pt x="0" y="434077"/>
                </a:lnTo>
                <a:close/>
              </a:path>
            </a:pathLst>
          </a:custGeom>
          <a:solidFill>
            <a:srgbClr val="C0504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77"/>
          <p:cNvSpPr/>
          <p:nvPr/>
        </p:nvSpPr>
        <p:spPr>
          <a:xfrm>
            <a:off x="2040949" y="1454385"/>
            <a:ext cx="403620" cy="3385055"/>
          </a:xfrm>
          <a:custGeom>
            <a:rect b="b" l="l" r="r" t="t"/>
            <a:pathLst>
              <a:path extrusionOk="0" h="4343729" w="538160">
                <a:moveTo>
                  <a:pt x="140835" y="158755"/>
                </a:moveTo>
                <a:lnTo>
                  <a:pt x="299590" y="0"/>
                </a:lnTo>
                <a:lnTo>
                  <a:pt x="458345" y="158755"/>
                </a:lnTo>
                <a:lnTo>
                  <a:pt x="378968" y="158755"/>
                </a:lnTo>
                <a:cubicBezTo>
                  <a:pt x="371405" y="446042"/>
                  <a:pt x="378945" y="1183161"/>
                  <a:pt x="378945" y="1882476"/>
                </a:cubicBezTo>
                <a:cubicBezTo>
                  <a:pt x="753152" y="2570451"/>
                  <a:pt x="358174" y="3933591"/>
                  <a:pt x="299590" y="4343729"/>
                </a:cubicBezTo>
                <a:lnTo>
                  <a:pt x="152175" y="4332388"/>
                </a:lnTo>
                <a:cubicBezTo>
                  <a:pt x="97363" y="3924140"/>
                  <a:pt x="-191816" y="2591241"/>
                  <a:pt x="208850" y="1871136"/>
                </a:cubicBezTo>
                <a:cubicBezTo>
                  <a:pt x="235309" y="1173712"/>
                  <a:pt x="205090" y="449822"/>
                  <a:pt x="220213" y="158755"/>
                </a:cubicBezTo>
                <a:lnTo>
                  <a:pt x="140835" y="158755"/>
                </a:lnTo>
                <a:close/>
              </a:path>
            </a:pathLst>
          </a:custGeom>
          <a:solidFill>
            <a:srgbClr val="C0504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7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" sz="3000"/>
              <a:t>Re-foundationing: instructional design　</a:t>
            </a:r>
            <a:r>
              <a:rPr lang="en" sz="3000"/>
              <a:t>最基盤化：インストラクションデザイン</a:t>
            </a:r>
            <a:endParaRPr sz="3000"/>
          </a:p>
        </p:txBody>
      </p:sp>
      <p:sp>
        <p:nvSpPr>
          <p:cNvPr id="608" name="Google Shape;608;p77"/>
          <p:cNvSpPr txBox="1"/>
          <p:nvPr/>
        </p:nvSpPr>
        <p:spPr>
          <a:xfrm>
            <a:off x="1269906" y="1437374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100"/>
          </a:p>
        </p:txBody>
      </p:sp>
      <p:sp>
        <p:nvSpPr>
          <p:cNvPr id="609" name="Google Shape;609;p77"/>
          <p:cNvSpPr txBox="1"/>
          <p:nvPr/>
        </p:nvSpPr>
        <p:spPr>
          <a:xfrm>
            <a:off x="1269906" y="4425998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endParaRPr sz="1100"/>
          </a:p>
        </p:txBody>
      </p:sp>
      <p:sp>
        <p:nvSpPr>
          <p:cNvPr id="610" name="Google Shape;610;p77"/>
          <p:cNvSpPr txBox="1"/>
          <p:nvPr/>
        </p:nvSpPr>
        <p:spPr>
          <a:xfrm rot="-5400000">
            <a:off x="1059208" y="3191768"/>
            <a:ext cx="30523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development – F2F/hybrid/online</a:t>
            </a:r>
            <a:endParaRPr sz="1100"/>
          </a:p>
        </p:txBody>
      </p:sp>
      <p:sp>
        <p:nvSpPr>
          <p:cNvPr id="611" name="Google Shape;611;p77"/>
          <p:cNvSpPr/>
          <p:nvPr/>
        </p:nvSpPr>
        <p:spPr>
          <a:xfrm>
            <a:off x="4379401" y="1437375"/>
            <a:ext cx="986548" cy="3365627"/>
          </a:xfrm>
          <a:custGeom>
            <a:rect b="b" l="l" r="r" t="t"/>
            <a:pathLst>
              <a:path extrusionOk="0" h="4340532" w="1315398">
                <a:moveTo>
                  <a:pt x="0" y="384517"/>
                </a:moveTo>
                <a:lnTo>
                  <a:pt x="691718" y="0"/>
                </a:lnTo>
                <a:lnTo>
                  <a:pt x="1315398" y="384517"/>
                </a:lnTo>
                <a:lnTo>
                  <a:pt x="992218" y="373549"/>
                </a:lnTo>
                <a:cubicBezTo>
                  <a:pt x="990328" y="732662"/>
                  <a:pt x="988438" y="1712332"/>
                  <a:pt x="986548" y="2071445"/>
                </a:cubicBezTo>
                <a:cubicBezTo>
                  <a:pt x="859922" y="3063621"/>
                  <a:pt x="778655" y="3370128"/>
                  <a:pt x="742746" y="4340532"/>
                </a:cubicBezTo>
                <a:lnTo>
                  <a:pt x="572651" y="4340532"/>
                </a:lnTo>
                <a:cubicBezTo>
                  <a:pt x="570761" y="3373908"/>
                  <a:pt x="444136" y="2721009"/>
                  <a:pt x="340190" y="2071448"/>
                </a:cubicBezTo>
                <a:cubicBezTo>
                  <a:pt x="342080" y="1712335"/>
                  <a:pt x="332629" y="765939"/>
                  <a:pt x="334519" y="406826"/>
                </a:cubicBezTo>
                <a:lnTo>
                  <a:pt x="0" y="3845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77"/>
          <p:cNvSpPr txBox="1"/>
          <p:nvPr/>
        </p:nvSpPr>
        <p:spPr>
          <a:xfrm rot="-5400000">
            <a:off x="2664903" y="2540329"/>
            <a:ext cx="21661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Local/network infrastructure</a:t>
            </a:r>
            <a:endParaRPr sz="1100"/>
          </a:p>
        </p:txBody>
      </p:sp>
      <p:sp>
        <p:nvSpPr>
          <p:cNvPr id="613" name="Google Shape;613;p77"/>
          <p:cNvSpPr txBox="1"/>
          <p:nvPr/>
        </p:nvSpPr>
        <p:spPr>
          <a:xfrm rot="-5400000">
            <a:off x="3251075" y="3455724"/>
            <a:ext cx="25244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design/development</a:t>
            </a:r>
            <a:endParaRPr sz="1100"/>
          </a:p>
        </p:txBody>
      </p:sp>
      <p:sp>
        <p:nvSpPr>
          <p:cNvPr id="614" name="Google Shape;614;p77"/>
          <p:cNvSpPr/>
          <p:nvPr/>
        </p:nvSpPr>
        <p:spPr>
          <a:xfrm>
            <a:off x="5407617" y="1454384"/>
            <a:ext cx="1105615" cy="3390615"/>
          </a:xfrm>
          <a:custGeom>
            <a:rect b="b" l="l" r="r" t="t"/>
            <a:pathLst>
              <a:path extrusionOk="0" h="4340532" w="1474153">
                <a:moveTo>
                  <a:pt x="0" y="362416"/>
                </a:moveTo>
                <a:lnTo>
                  <a:pt x="782436" y="0"/>
                </a:lnTo>
                <a:lnTo>
                  <a:pt x="1474153" y="340750"/>
                </a:lnTo>
                <a:lnTo>
                  <a:pt x="1196332" y="362416"/>
                </a:lnTo>
                <a:cubicBezTo>
                  <a:pt x="1194442" y="721529"/>
                  <a:pt x="852364" y="1122934"/>
                  <a:pt x="850474" y="1482047"/>
                </a:cubicBezTo>
                <a:cubicBezTo>
                  <a:pt x="701168" y="2474117"/>
                  <a:pt x="824014" y="3370128"/>
                  <a:pt x="788105" y="4340532"/>
                </a:cubicBezTo>
                <a:lnTo>
                  <a:pt x="776766" y="4308406"/>
                </a:lnTo>
                <a:cubicBezTo>
                  <a:pt x="763536" y="3341782"/>
                  <a:pt x="795668" y="2490006"/>
                  <a:pt x="646362" y="1460383"/>
                </a:cubicBezTo>
                <a:cubicBezTo>
                  <a:pt x="648252" y="1101270"/>
                  <a:pt x="275931" y="743755"/>
                  <a:pt x="277821" y="384642"/>
                </a:cubicBezTo>
                <a:lnTo>
                  <a:pt x="0" y="36241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77"/>
          <p:cNvSpPr txBox="1"/>
          <p:nvPr/>
        </p:nvSpPr>
        <p:spPr>
          <a:xfrm rot="-5400000">
            <a:off x="5033413" y="3004282"/>
            <a:ext cx="14663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and strategy</a:t>
            </a:r>
            <a:endParaRPr sz="1100"/>
          </a:p>
        </p:txBody>
      </p:sp>
      <p:sp>
        <p:nvSpPr>
          <p:cNvPr id="616" name="Google Shape;616;p77"/>
          <p:cNvSpPr txBox="1"/>
          <p:nvPr/>
        </p:nvSpPr>
        <p:spPr>
          <a:xfrm>
            <a:off x="1269906" y="1916498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1100"/>
          </a:p>
        </p:txBody>
      </p:sp>
      <p:sp>
        <p:nvSpPr>
          <p:cNvPr id="617" name="Google Shape;617;p77"/>
          <p:cNvSpPr txBox="1"/>
          <p:nvPr/>
        </p:nvSpPr>
        <p:spPr>
          <a:xfrm>
            <a:off x="1269906" y="2400937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endParaRPr sz="1100"/>
          </a:p>
        </p:txBody>
      </p:sp>
      <p:sp>
        <p:nvSpPr>
          <p:cNvPr id="618" name="Google Shape;618;p77"/>
          <p:cNvSpPr txBox="1"/>
          <p:nvPr/>
        </p:nvSpPr>
        <p:spPr>
          <a:xfrm>
            <a:off x="1269906" y="2896684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sz="1100"/>
          </a:p>
        </p:txBody>
      </p:sp>
      <p:sp>
        <p:nvSpPr>
          <p:cNvPr id="619" name="Google Shape;619;p77"/>
          <p:cNvSpPr txBox="1"/>
          <p:nvPr/>
        </p:nvSpPr>
        <p:spPr>
          <a:xfrm>
            <a:off x="1269906" y="3417947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 sz="1100"/>
          </a:p>
        </p:txBody>
      </p:sp>
      <p:sp>
        <p:nvSpPr>
          <p:cNvPr id="620" name="Google Shape;620;p77"/>
          <p:cNvSpPr txBox="1"/>
          <p:nvPr/>
        </p:nvSpPr>
        <p:spPr>
          <a:xfrm>
            <a:off x="1269906" y="3943981"/>
            <a:ext cx="489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  <a:endParaRPr sz="1100"/>
          </a:p>
        </p:txBody>
      </p:sp>
      <p:sp>
        <p:nvSpPr>
          <p:cNvPr id="621" name="Google Shape;621;p77"/>
          <p:cNvSpPr/>
          <p:nvPr/>
        </p:nvSpPr>
        <p:spPr>
          <a:xfrm>
            <a:off x="6513228" y="1437375"/>
            <a:ext cx="1029072" cy="3390784"/>
          </a:xfrm>
          <a:custGeom>
            <a:rect b="b" l="l" r="r" t="t"/>
            <a:pathLst>
              <a:path extrusionOk="0" h="4351525" w="1372096">
                <a:moveTo>
                  <a:pt x="0" y="362416"/>
                </a:moveTo>
                <a:lnTo>
                  <a:pt x="725738" y="0"/>
                </a:lnTo>
                <a:lnTo>
                  <a:pt x="1372096" y="351529"/>
                </a:lnTo>
                <a:lnTo>
                  <a:pt x="1139634" y="362416"/>
                </a:lnTo>
                <a:cubicBezTo>
                  <a:pt x="1137744" y="721529"/>
                  <a:pt x="875044" y="433026"/>
                  <a:pt x="873154" y="792139"/>
                </a:cubicBezTo>
                <a:cubicBezTo>
                  <a:pt x="667150" y="1773429"/>
                  <a:pt x="676598" y="3380908"/>
                  <a:pt x="674708" y="4351312"/>
                </a:cubicBezTo>
                <a:cubicBezTo>
                  <a:pt x="674709" y="4351383"/>
                  <a:pt x="674709" y="4351454"/>
                  <a:pt x="674710" y="4351525"/>
                </a:cubicBezTo>
                <a:cubicBezTo>
                  <a:pt x="672820" y="3384901"/>
                  <a:pt x="670931" y="1713858"/>
                  <a:pt x="453588" y="781254"/>
                </a:cubicBezTo>
                <a:cubicBezTo>
                  <a:pt x="455478" y="422141"/>
                  <a:pt x="219233" y="743755"/>
                  <a:pt x="221123" y="384642"/>
                </a:cubicBezTo>
                <a:lnTo>
                  <a:pt x="0" y="36241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77"/>
          <p:cNvSpPr txBox="1"/>
          <p:nvPr/>
        </p:nvSpPr>
        <p:spPr>
          <a:xfrm rot="-5400000">
            <a:off x="5914154" y="3755287"/>
            <a:ext cx="18184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programming</a:t>
            </a:r>
            <a:endParaRPr sz="1100"/>
          </a:p>
        </p:txBody>
      </p:sp>
      <p:sp>
        <p:nvSpPr>
          <p:cNvPr id="623" name="Google Shape;623;p77"/>
          <p:cNvSpPr txBox="1"/>
          <p:nvPr/>
        </p:nvSpPr>
        <p:spPr>
          <a:xfrm rot="-5400000">
            <a:off x="1104524" y="2313356"/>
            <a:ext cx="17121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infrastructure</a:t>
            </a:r>
            <a:endParaRPr sz="1100"/>
          </a:p>
        </p:txBody>
      </p:sp>
      <p:sp>
        <p:nvSpPr>
          <p:cNvPr id="624" name="Google Shape;624;p77"/>
          <p:cNvSpPr/>
          <p:nvPr/>
        </p:nvSpPr>
        <p:spPr>
          <a:xfrm>
            <a:off x="1306942" y="1297085"/>
            <a:ext cx="3008938" cy="3561247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Redevelopment of online language courses (Spanish)</a:t>
            </a:r>
            <a:br>
              <a:rPr b="1"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オンライン語学コースの再開発（スペイン語）</a:t>
            </a:r>
            <a:endParaRPr b="1" sz="1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Leveraging student-student interactions for productive skills</a:t>
            </a:r>
            <a:br>
              <a:rPr b="1"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語学スキルのための学生間相互作用の活用</a:t>
            </a:r>
            <a:endParaRPr b="1" sz="1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Cooperation with ASUOnline on course redesign (2018)</a:t>
            </a:r>
            <a:br>
              <a:rPr b="1"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コース再設計に関するASUOnlineとの協力-2018</a:t>
            </a:r>
            <a:endParaRPr b="1" sz="1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Templates and blueprints</a:t>
            </a:r>
            <a:endParaRPr sz="1600"/>
          </a:p>
          <a:p>
            <a:pPr indent="-101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テンプレートと青写真</a:t>
            </a:r>
            <a:endParaRPr b="1" sz="1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8"/>
          <p:cNvSpPr txBox="1"/>
          <p:nvPr>
            <p:ph idx="1" type="body"/>
          </p:nvPr>
        </p:nvSpPr>
        <p:spPr>
          <a:xfrm>
            <a:off x="781325" y="1431125"/>
            <a:ext cx="7591800" cy="3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interinstitutional collaboration </a:t>
            </a:r>
            <a:r>
              <a:rPr lang="en" sz="1800">
                <a:solidFill>
                  <a:srgbClr val="000000"/>
                </a:solidFill>
              </a:rPr>
              <a:t>機関間コラボのフレームワーク</a:t>
            </a:r>
            <a:b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brings together bilingual and heritage learners at geographically separated locations using technology to bridge the distance</a:t>
            </a:r>
            <a:b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000000"/>
                </a:solidFill>
              </a:rPr>
              <a:t>バイリンガルと継承語学習者をテクノロジーによるリンクさせる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concerted effort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actively involve students in both research and their own learning</a:t>
            </a:r>
            <a:b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000000"/>
                </a:solidFill>
              </a:rPr>
              <a:t>学生が自分の学習とその研究に積極的に参加させる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conscious and purposeful engagement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local communities</a:t>
            </a:r>
            <a:b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地域社会との意識的で意図的な取り組み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Community, Identities, and Research through Collaborative Language Education (CIRCLE)</a:t>
            </a:r>
            <a:br>
              <a:rPr b="1" lang="en" sz="1800">
                <a:solidFill>
                  <a:srgbClr val="000000"/>
                </a:solidFill>
              </a:rPr>
            </a:br>
            <a:r>
              <a:rPr b="1" lang="en" sz="1800">
                <a:solidFill>
                  <a:srgbClr val="000000"/>
                </a:solidFill>
              </a:rPr>
              <a:t>共同言語教育によるコミュニティ、アイデンティティ、および研究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631" name="Google Shape;631;p78"/>
          <p:cNvSpPr txBox="1"/>
          <p:nvPr/>
        </p:nvSpPr>
        <p:spPr>
          <a:xfrm>
            <a:off x="1284674" y="263125"/>
            <a:ext cx="6108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CIRCLE </a:t>
            </a:r>
            <a:r>
              <a:rPr b="1" lang="en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コミュニティ中心コラボUG研究プログラム</a:t>
            </a:r>
            <a:br>
              <a:rPr b="1" lang="en" sz="1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9"/>
          <p:cNvSpPr txBox="1"/>
          <p:nvPr>
            <p:ph idx="1" type="body"/>
          </p:nvPr>
        </p:nvSpPr>
        <p:spPr>
          <a:xfrm>
            <a:off x="781325" y="1379925"/>
            <a:ext cx="7530300" cy="3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Provide students with opportunities to </a:t>
            </a:r>
            <a:r>
              <a:rPr b="1" lang="en" sz="1800"/>
              <a:t>learn, work, and act</a:t>
            </a:r>
            <a:r>
              <a:rPr lang="en" sz="1800"/>
              <a:t> in the world while </a:t>
            </a:r>
            <a:r>
              <a:rPr b="1" lang="en" sz="1800"/>
              <a:t>using language in authentic situations　</a:t>
            </a:r>
            <a:r>
              <a:rPr b="1" lang="en" sz="1800"/>
              <a:t>現地の仕事場、学習場などで実践的な語学利用機会を与える</a:t>
            </a:r>
            <a:endParaRPr b="1" sz="1800"/>
          </a:p>
          <a:p>
            <a:pPr indent="-2794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/>
              <a:t>Engage students’ interest </a:t>
            </a:r>
            <a:r>
              <a:rPr lang="en" sz="1800"/>
              <a:t>in order to take advantage of their skills and expertise　</a:t>
            </a:r>
            <a:r>
              <a:rPr lang="en" sz="1800"/>
              <a:t>学生の独自のスキルや専門知識を開発するため興味を引き付ける</a:t>
            </a:r>
            <a:endParaRPr sz="1800"/>
          </a:p>
          <a:p>
            <a:pPr indent="-2794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Develop and disseminate pedagogical strategies to </a:t>
            </a:r>
            <a:r>
              <a:rPr b="1" lang="en" sz="1800"/>
              <a:t>open the classroom to the world outside the classroom　教室を教室外の世界に開放するための教育戦略の開発と普及</a:t>
            </a:r>
            <a:endParaRPr b="1" sz="1800"/>
          </a:p>
          <a:p>
            <a:pPr indent="-2794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Emphasize </a:t>
            </a:r>
            <a:r>
              <a:rPr b="1" lang="en" sz="1800"/>
              <a:t>multiple forms of learning and assessment　多様な形態の学習と評価を強調する</a:t>
            </a:r>
            <a:endParaRPr b="1" sz="1800"/>
          </a:p>
          <a:p>
            <a:pPr indent="-2794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Engage in </a:t>
            </a:r>
            <a:r>
              <a:rPr b="1" lang="en" sz="1800"/>
              <a:t>multi- and interdisciplinary collaborations and inquiries　</a:t>
            </a:r>
            <a:r>
              <a:rPr b="1" lang="en" sz="1800"/>
              <a:t>複数で学際的なコラボに引き込まれる</a:t>
            </a:r>
            <a:endParaRPr sz="1800"/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9"/>
          <p:cNvSpPr txBox="1"/>
          <p:nvPr/>
        </p:nvSpPr>
        <p:spPr>
          <a:xfrm>
            <a:off x="1534702" y="289325"/>
            <a:ext cx="54888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b="0" lang="en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CIRCLE</a:t>
            </a:r>
            <a:r>
              <a:rPr b="0" i="0" lang="en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8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ASU Design Imperatives and </a:t>
            </a:r>
            <a:r>
              <a:rPr i="1" lang="en"/>
              <a:t>CIRCLE </a:t>
            </a:r>
            <a:r>
              <a:rPr lang="en"/>
              <a:t>ASU デザインの必須事項とCIRCLE</a:t>
            </a:r>
            <a:endParaRPr/>
          </a:p>
        </p:txBody>
      </p:sp>
      <p:sp>
        <p:nvSpPr>
          <p:cNvPr id="645" name="Google Shape;645;p80"/>
          <p:cNvSpPr txBox="1"/>
          <p:nvPr>
            <p:ph idx="1" type="body"/>
          </p:nvPr>
        </p:nvSpPr>
        <p:spPr>
          <a:xfrm>
            <a:off x="313750" y="1197300"/>
            <a:ext cx="8613600" cy="3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ASU must embrace its cultural, socioeconomic, and physical setting: leveraging place. ASUは文化的、社会経済的、そして物理的な設定を活用する必要があります。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ASU must become a force, and not only a place: societal transformation.  ASUは、場所の存在だけでなく、社会的変革に向け、力にならなければなりません。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Social embeddedness: public service / community engagement / outreach.社会の一分になるため：公共サービス/コミュニティの関与/アウトリーチ。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Whom do we serve?  How can we support our community?私たちは誰に仕えていますか？ コミュニティをどのようにサポートできますか？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1"/>
          <p:cNvSpPr txBox="1"/>
          <p:nvPr>
            <p:ph type="title"/>
          </p:nvPr>
        </p:nvSpPr>
        <p:spPr>
          <a:xfrm>
            <a:off x="1528551" y="134886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Being Hispanic in Arizonaアリゾナ州にてヒスパニックであること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2" name="Google Shape;65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8852" y="1096834"/>
            <a:ext cx="3323040" cy="221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3490" y="2593157"/>
            <a:ext cx="3121850" cy="208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8688" y="3099568"/>
            <a:ext cx="2494473" cy="1870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2"/>
          <p:cNvSpPr/>
          <p:nvPr/>
        </p:nvSpPr>
        <p:spPr>
          <a:xfrm>
            <a:off x="888893" y="303600"/>
            <a:ext cx="52584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Collaborations</a:t>
            </a: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コラボの例</a:t>
            </a:r>
            <a:endParaRPr sz="1100"/>
          </a:p>
        </p:txBody>
      </p:sp>
      <p:grpSp>
        <p:nvGrpSpPr>
          <p:cNvPr id="660" name="Google Shape;660;p82"/>
          <p:cNvGrpSpPr/>
          <p:nvPr/>
        </p:nvGrpSpPr>
        <p:grpSpPr>
          <a:xfrm>
            <a:off x="3957269" y="807816"/>
            <a:ext cx="1486043" cy="1400171"/>
            <a:chOff x="182" y="183"/>
            <a:chExt cx="3600" cy="3600"/>
          </a:xfrm>
        </p:grpSpPr>
        <p:sp>
          <p:nvSpPr>
            <p:cNvPr id="661" name="Google Shape;661;p82"/>
            <p:cNvSpPr/>
            <p:nvPr/>
          </p:nvSpPr>
          <p:spPr>
            <a:xfrm>
              <a:off x="182" y="183"/>
              <a:ext cx="3600" cy="3600"/>
            </a:xfrm>
            <a:prstGeom prst="ellipse">
              <a:avLst/>
            </a:prstGeom>
            <a:solidFill>
              <a:srgbClr val="CCC0D9">
                <a:alpha val="59609"/>
              </a:srgbClr>
            </a:solidFill>
            <a:ln cap="flat" cmpd="sng" w="9525">
              <a:solidFill>
                <a:srgbClr val="5F49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82"/>
            <p:cNvSpPr/>
            <p:nvPr/>
          </p:nvSpPr>
          <p:spPr>
            <a:xfrm>
              <a:off x="699" y="1646"/>
              <a:ext cx="2700" cy="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Conversation and Composition for Heritage Speakers of Spanish</a:t>
              </a:r>
              <a:endParaRPr sz="1100"/>
            </a:p>
          </p:txBody>
        </p:sp>
      </p:grpSp>
      <p:grpSp>
        <p:nvGrpSpPr>
          <p:cNvPr id="663" name="Google Shape;663;p82"/>
          <p:cNvGrpSpPr/>
          <p:nvPr/>
        </p:nvGrpSpPr>
        <p:grpSpPr>
          <a:xfrm>
            <a:off x="1920131" y="914860"/>
            <a:ext cx="1450790" cy="1399267"/>
            <a:chOff x="0" y="0"/>
            <a:chExt cx="3600" cy="3600"/>
          </a:xfrm>
        </p:grpSpPr>
        <p:sp>
          <p:nvSpPr>
            <p:cNvPr id="664" name="Google Shape;664;p82"/>
            <p:cNvSpPr/>
            <p:nvPr/>
          </p:nvSpPr>
          <p:spPr>
            <a:xfrm>
              <a:off x="0" y="0"/>
              <a:ext cx="3600" cy="3600"/>
            </a:xfrm>
            <a:prstGeom prst="ellipse">
              <a:avLst/>
            </a:prstGeom>
            <a:solidFill>
              <a:schemeClr val="accent1">
                <a:alpha val="49020"/>
              </a:schemeClr>
            </a:solidFill>
            <a:ln cap="flat" cmpd="sng" w="9525">
              <a:solidFill>
                <a:srgbClr val="1736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82"/>
            <p:cNvSpPr/>
            <p:nvPr/>
          </p:nvSpPr>
          <p:spPr>
            <a:xfrm>
              <a:off x="521" y="1186"/>
              <a:ext cx="2700" cy="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Intermediate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Spanish for Spanish Speakers</a:t>
              </a:r>
              <a:endParaRPr sz="1100"/>
            </a:p>
          </p:txBody>
        </p:sp>
      </p:grpSp>
      <p:grpSp>
        <p:nvGrpSpPr>
          <p:cNvPr id="666" name="Google Shape;666;p82"/>
          <p:cNvGrpSpPr/>
          <p:nvPr/>
        </p:nvGrpSpPr>
        <p:grpSpPr>
          <a:xfrm>
            <a:off x="2976158" y="1658562"/>
            <a:ext cx="1486043" cy="1399267"/>
            <a:chOff x="182" y="183"/>
            <a:chExt cx="3600" cy="3600"/>
          </a:xfrm>
        </p:grpSpPr>
        <p:sp>
          <p:nvSpPr>
            <p:cNvPr id="667" name="Google Shape;667;p82"/>
            <p:cNvSpPr/>
            <p:nvPr/>
          </p:nvSpPr>
          <p:spPr>
            <a:xfrm>
              <a:off x="182" y="183"/>
              <a:ext cx="3600" cy="3600"/>
            </a:xfrm>
            <a:prstGeom prst="ellipse">
              <a:avLst/>
            </a:prstGeom>
            <a:solidFill>
              <a:srgbClr val="FFCC66">
                <a:alpha val="49020"/>
              </a:srgbClr>
            </a:solidFill>
            <a:ln cap="flat" cmpd="sng" w="952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82"/>
            <p:cNvSpPr/>
            <p:nvPr/>
          </p:nvSpPr>
          <p:spPr>
            <a:xfrm>
              <a:off x="593" y="1982"/>
              <a:ext cx="27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Conversation and Composition for Bilinguals</a:t>
              </a:r>
              <a:endParaRPr sz="1100"/>
            </a:p>
          </p:txBody>
        </p:sp>
      </p:grpSp>
      <p:pic>
        <p:nvPicPr>
          <p:cNvPr id="669" name="Google Shape;66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1070" y="812345"/>
            <a:ext cx="541745" cy="5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351" y="1703916"/>
            <a:ext cx="285368" cy="57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4385" y="836950"/>
            <a:ext cx="725648" cy="70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2" name="Google Shape;672;p82"/>
          <p:cNvGrpSpPr/>
          <p:nvPr/>
        </p:nvGrpSpPr>
        <p:grpSpPr>
          <a:xfrm>
            <a:off x="2046277" y="2607103"/>
            <a:ext cx="1485721" cy="1398753"/>
            <a:chOff x="182" y="183"/>
            <a:chExt cx="3600" cy="3600"/>
          </a:xfrm>
        </p:grpSpPr>
        <p:sp>
          <p:nvSpPr>
            <p:cNvPr id="673" name="Google Shape;673;p82"/>
            <p:cNvSpPr/>
            <p:nvPr/>
          </p:nvSpPr>
          <p:spPr>
            <a:xfrm>
              <a:off x="182" y="183"/>
              <a:ext cx="3600" cy="3600"/>
            </a:xfrm>
            <a:prstGeom prst="ellipse">
              <a:avLst/>
            </a:prstGeom>
            <a:solidFill>
              <a:srgbClr val="ACB8CA">
                <a:alpha val="49800"/>
              </a:srgbClr>
            </a:solidFill>
            <a:ln cap="flat" cmpd="sng" w="9525">
              <a:solidFill>
                <a:srgbClr val="8296B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82"/>
            <p:cNvSpPr/>
            <p:nvPr/>
          </p:nvSpPr>
          <p:spPr>
            <a:xfrm>
              <a:off x="645" y="2212"/>
              <a:ext cx="2700" cy="900"/>
            </a:xfrm>
            <a:prstGeom prst="rect">
              <a:avLst/>
            </a:prstGeom>
            <a:solidFill>
              <a:srgbClr val="ACB8CA">
                <a:alpha val="0"/>
              </a:srgbClr>
            </a:solidFill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Spanish for 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Native Speakers</a:t>
              </a:r>
              <a:endParaRPr sz="1100"/>
            </a:p>
          </p:txBody>
        </p:sp>
      </p:grpSp>
      <p:pic>
        <p:nvPicPr>
          <p:cNvPr id="675" name="Google Shape;675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1769" y="2604271"/>
            <a:ext cx="724742" cy="725648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82"/>
          <p:cNvSpPr/>
          <p:nvPr/>
        </p:nvSpPr>
        <p:spPr>
          <a:xfrm>
            <a:off x="5284802" y="2604271"/>
            <a:ext cx="1312800" cy="1312800"/>
          </a:xfrm>
          <a:prstGeom prst="ellipse">
            <a:avLst/>
          </a:prstGeom>
          <a:solidFill>
            <a:srgbClr val="ACB8CA">
              <a:alpha val="49800"/>
            </a:srgbClr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82"/>
          <p:cNvSpPr/>
          <p:nvPr/>
        </p:nvSpPr>
        <p:spPr>
          <a:xfrm>
            <a:off x="6192921" y="3406771"/>
            <a:ext cx="1312800" cy="1312800"/>
          </a:xfrm>
          <a:prstGeom prst="ellipse">
            <a:avLst/>
          </a:prstGeom>
          <a:solidFill>
            <a:srgbClr val="C4E0B2">
              <a:alpha val="49800"/>
            </a:srgbClr>
          </a:solidFill>
          <a:ln cap="flat" cmpd="sng" w="9525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82"/>
          <p:cNvSpPr/>
          <p:nvPr/>
        </p:nvSpPr>
        <p:spPr>
          <a:xfrm>
            <a:off x="4355262" y="3352902"/>
            <a:ext cx="1312800" cy="1312800"/>
          </a:xfrm>
          <a:prstGeom prst="ellipse">
            <a:avLst/>
          </a:prstGeom>
          <a:solidFill>
            <a:srgbClr val="DBDBDB">
              <a:alpha val="49800"/>
            </a:srgbClr>
          </a:solidFill>
          <a:ln cap="flat" cmpd="sng" w="9525">
            <a:solidFill>
              <a:srgbClr val="7B7B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uke_trans.png" id="679" name="Google Shape;679;p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21937" y="2724781"/>
            <a:ext cx="838574" cy="6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82"/>
          <p:cNvSpPr/>
          <p:nvPr/>
        </p:nvSpPr>
        <p:spPr>
          <a:xfrm>
            <a:off x="5941225" y="1587532"/>
            <a:ext cx="1312800" cy="1312800"/>
          </a:xfrm>
          <a:prstGeom prst="ellipse">
            <a:avLst/>
          </a:prstGeom>
          <a:solidFill>
            <a:srgbClr val="F7CAAC">
              <a:alpha val="49800"/>
            </a:srgbClr>
          </a:solidFill>
          <a:ln cap="flat" cmpd="sng" w="952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dlap_trans.png" id="681" name="Google Shape;681;p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9171" y="3431960"/>
            <a:ext cx="1008272" cy="1008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_mason_trans.png" id="682" name="Google Shape;682;p8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20760" y="3438525"/>
            <a:ext cx="1001177" cy="660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h_trans.png" id="683" name="Google Shape;683;p8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130733" y="1633025"/>
            <a:ext cx="933828" cy="65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3"/>
          <p:cNvSpPr/>
          <p:nvPr/>
        </p:nvSpPr>
        <p:spPr>
          <a:xfrm>
            <a:off x="796673" y="299625"/>
            <a:ext cx="6325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Students Do　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学生のやること</a:t>
            </a:r>
            <a:endParaRPr sz="3000"/>
          </a:p>
        </p:txBody>
      </p:sp>
      <p:sp>
        <p:nvSpPr>
          <p:cNvPr id="689" name="Google Shape;689;p83"/>
          <p:cNvSpPr txBox="1"/>
          <p:nvPr/>
        </p:nvSpPr>
        <p:spPr>
          <a:xfrm>
            <a:off x="2471288" y="4718494"/>
            <a:ext cx="4201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Columbia University   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Language Resource Center  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90" name="Google Shape;690;p83"/>
          <p:cNvSpPr txBox="1"/>
          <p:nvPr>
            <p:ph idx="1" type="body"/>
          </p:nvPr>
        </p:nvSpPr>
        <p:spPr>
          <a:xfrm>
            <a:off x="628650" y="7777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Plan and carry out a research project in a </a:t>
            </a:r>
            <a:r>
              <a:rPr i="1" lang="en"/>
              <a:t>barrio</a:t>
            </a:r>
            <a:r>
              <a:rPr lang="en"/>
              <a:t> or other community location「</a:t>
            </a:r>
            <a:r>
              <a:rPr lang="en"/>
              <a:t>バリオ」または他のコミュニティで研究プロジェクトを実施する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Engage in ethnographic research – fieldwork, interviews, historical documentary research民族誌</a:t>
            </a:r>
            <a:r>
              <a:rPr lang="en"/>
              <a:t>的な研究を行う：実地調査、インタビュー、歴史的な書類調査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Engage broadly with the community (elders, local associations, businesses)コミュニティ（長老たち、地元の協会、企業）と幅広く触れ合う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Interact with their peers at partner institution – continuously compare and contrast their experiences パートナー機関の同僚と対話する-経験を継続的に比較し、対比します</a:t>
            </a:r>
            <a:endParaRPr/>
          </a:p>
          <a:p>
            <a:pPr indent="-17145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Outcomes: digital stories (documentaries); </a:t>
            </a:r>
            <a:r>
              <a:rPr i="1" lang="en"/>
              <a:t>reportajes </a:t>
            </a:r>
            <a:r>
              <a:rPr lang="en"/>
              <a:t>(extended written narratives)結果：デジタルストーリー（ドキュメンタリー）; reportajes（拡張された書面による物語）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Directions @ ASU 　　ASU</a:t>
            </a:r>
            <a:r>
              <a:rPr lang="en" sz="3000"/>
              <a:t>の行き先？</a:t>
            </a:r>
            <a:endParaRPr sz="3000"/>
          </a:p>
        </p:txBody>
      </p:sp>
      <p:sp>
        <p:nvSpPr>
          <p:cNvPr id="696" name="Google Shape;696;p84"/>
          <p:cNvSpPr txBox="1"/>
          <p:nvPr>
            <p:ph idx="1" type="body"/>
          </p:nvPr>
        </p:nvSpPr>
        <p:spPr>
          <a:xfrm>
            <a:off x="628650" y="10287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/>
              <a:t>Static physical footprint + expanded online presence &gt; expanded physical footprint静的な物理的の存在+拡張されたオンライン存在&gt;拡張された物理的な影響</a:t>
            </a:r>
            <a:endParaRPr sz="2000"/>
          </a:p>
          <a:p>
            <a:pPr indent="-165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/>
              <a:t>Quality control/faculty development catching up 品質管理/FDの追いつき</a:t>
            </a:r>
            <a:endParaRPr sz="2000"/>
          </a:p>
          <a:p>
            <a:pPr indent="-165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/>
              <a:t>Rapidly expanding presence in academic programming/strategic initiativesアカデミックプログラミング/戦略的イニシアチブにおける存在の急速な拡大</a:t>
            </a:r>
            <a:endParaRPr sz="2000"/>
          </a:p>
          <a:p>
            <a:pPr indent="-165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/>
              <a:t>Reinvention of support roles a constantサポート役割の改革は常に</a:t>
            </a:r>
            <a:endParaRPr sz="2000"/>
          </a:p>
          <a:p>
            <a:pPr indent="-165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/>
              <a:t>Language center as key partner in development, expansion of online/F2F learningオンラインや対面学習の開発と拡大における主要パートナーとしてのランゲージセンター</a:t>
            </a:r>
            <a:endParaRPr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000"/>
              <a:t>Refoundationing Harvard University’s Language Center</a:t>
            </a:r>
            <a:r>
              <a:rPr lang="en" sz="3000"/>
              <a:t>ハーバード大学ランゲージセンターの最基盤化</a:t>
            </a:r>
            <a:endParaRPr sz="3000"/>
          </a:p>
        </p:txBody>
      </p:sp>
      <p:sp>
        <p:nvSpPr>
          <p:cNvPr id="702" name="Google Shape;702;p85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Overview of Harvard University</a:t>
            </a:r>
            <a:r>
              <a:rPr lang="en" sz="3000"/>
              <a:t>ハーバード大学の概要</a:t>
            </a:r>
            <a:endParaRPr sz="3000"/>
          </a:p>
        </p:txBody>
      </p:sp>
      <p:sp>
        <p:nvSpPr>
          <p:cNvPr id="708" name="Google Shape;708;p8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Founded 1636　1636</a:t>
            </a:r>
            <a:r>
              <a:rPr lang="en" sz="2400"/>
              <a:t>年設立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22,000 students (6,700 undergraduate; 15,000 graduate)</a:t>
            </a:r>
            <a:endParaRPr sz="2400"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2万2</a:t>
            </a:r>
            <a:r>
              <a:rPr lang="en" sz="2400"/>
              <a:t>千人学生（6700学士、15000人修士と博士)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Graduate schools in education, business, government, religion, medicine(</a:t>
            </a:r>
            <a:r>
              <a:rPr lang="en" sz="2400"/>
              <a:t>教育、経営学、政治学、宗教、医学の博士コース</a:t>
            </a:r>
            <a:r>
              <a:rPr lang="en" sz="2400"/>
              <a:t>)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98% residential　98％</a:t>
            </a:r>
            <a:r>
              <a:rPr lang="en" sz="2400"/>
              <a:t>の学生はキャンパス上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/>
          <p:nvPr/>
        </p:nvSpPr>
        <p:spPr>
          <a:xfrm>
            <a:off x="5567613" y="240883"/>
            <a:ext cx="3249230" cy="4634664"/>
          </a:xfrm>
          <a:prstGeom prst="rect">
            <a:avLst/>
          </a:prstGeom>
          <a:solidFill>
            <a:srgbClr val="404040">
              <a:alpha val="89803"/>
            </a:srgbClr>
          </a:solidFill>
          <a:ln cap="sq" cmpd="thinThick" w="127000">
            <a:solidFill>
              <a:srgbClr val="595959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2"/>
          <p:cNvSpPr txBox="1"/>
          <p:nvPr>
            <p:ph type="title"/>
          </p:nvPr>
        </p:nvSpPr>
        <p:spPr>
          <a:xfrm>
            <a:off x="5820628" y="685800"/>
            <a:ext cx="2743200" cy="21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ADFL/MLA report on enrollments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3600">
                <a:solidFill>
                  <a:srgbClr val="FFFFFF"/>
                </a:solidFill>
              </a:rPr>
              <a:t>外国語授業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3600">
                <a:solidFill>
                  <a:srgbClr val="FFFFFF"/>
                </a:solidFill>
              </a:rPr>
              <a:t>登録報告</a:t>
            </a:r>
            <a:endParaRPr sz="3600">
              <a:solidFill>
                <a:srgbClr val="FFFFFF"/>
              </a:solidFill>
            </a:endParaRPr>
          </a:p>
        </p:txBody>
      </p:sp>
      <p:cxnSp>
        <p:nvCxnSpPr>
          <p:cNvPr id="234" name="Google Shape;234;p42"/>
          <p:cNvCxnSpPr/>
          <p:nvPr/>
        </p:nvCxnSpPr>
        <p:spPr>
          <a:xfrm>
            <a:off x="6222169" y="2932700"/>
            <a:ext cx="19401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5" name="Google Shape;23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497" y="369430"/>
            <a:ext cx="4915200" cy="44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2"/>
          <p:cNvSpPr txBox="1"/>
          <p:nvPr/>
        </p:nvSpPr>
        <p:spPr>
          <a:xfrm>
            <a:off x="632100" y="57275"/>
            <a:ext cx="39399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大学入学人数・外国語学科入学人数1965-2016 (百万人単位）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8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LOEs at Harvard　</a:t>
            </a:r>
            <a:r>
              <a:rPr lang="en" sz="3000"/>
              <a:t>ハーバード大学で英語以外の言語学習者</a:t>
            </a:r>
            <a:endParaRPr sz="3000"/>
          </a:p>
        </p:txBody>
      </p:sp>
      <p:sp>
        <p:nvSpPr>
          <p:cNvPr id="714" name="Google Shape;714;p8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~80 languages taught regularly約</a:t>
            </a:r>
            <a:r>
              <a:rPr lang="en" sz="1800"/>
              <a:t>80言語を教えている</a:t>
            </a:r>
            <a:br>
              <a:rPr lang="en" sz="1800"/>
            </a:br>
            <a:endParaRPr sz="1800"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9 departments teaching modern and ancient languages 現代語と古代語を教えているのが9つの学部</a:t>
            </a:r>
            <a:br>
              <a:rPr lang="en" sz="1800"/>
            </a:br>
            <a:endParaRPr sz="1800"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22 student cap for lower-division languages 学士プログラームで言語クラスの学生数の上限は22人</a:t>
            </a:r>
            <a:br>
              <a:rPr lang="en" sz="1800"/>
            </a:br>
            <a:endParaRPr sz="1800"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Language certification available　語学認定は可能</a:t>
            </a:r>
            <a:br>
              <a:rPr lang="en" sz="1800"/>
            </a:br>
            <a:endParaRPr sz="1800"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Course by petition　</a:t>
            </a:r>
            <a:r>
              <a:rPr lang="en" sz="1800"/>
              <a:t>選択コースである</a:t>
            </a:r>
            <a:endParaRPr sz="1800"/>
          </a:p>
          <a:p>
            <a:pPr indent="-203200" lvl="0" marL="177800" rtl="0" algn="l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22 L2 seats online 現代のオンライン部分の可能な学生数も22人限定</a:t>
            </a:r>
            <a:endParaRPr sz="1800"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" name="Google Shape;719;p88"/>
          <p:cNvGraphicFramePr/>
          <p:nvPr/>
        </p:nvGraphicFramePr>
        <p:xfrm>
          <a:off x="628649" y="11549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{C81DF522-DD44-409E-9467-E01650620AB8}</a:tableStyleId>
              </a:tblPr>
              <a:tblGrid>
                <a:gridCol w="1577325"/>
                <a:gridCol w="1577325"/>
                <a:gridCol w="1577325"/>
                <a:gridCol w="1577325"/>
                <a:gridCol w="1577325"/>
              </a:tblGrid>
              <a:tr h="326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Afrikaans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Akkadian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Amharic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Arabic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Armenian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Bahasa Indonesia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Bamanakan</a:t>
                      </a:r>
                      <a:endParaRPr b="1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Bemba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Bengali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Bosnian/Serbian/Croatian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Cape Verdean Creole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Catalan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Chichewa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Chinese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Classical Hebrew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Czech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Dinka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Egyptian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French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German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Gikuyu</a:t>
                      </a:r>
                      <a:endParaRPr b="1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Gullah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Haitian Creole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Hassaniyah</a:t>
                      </a:r>
                      <a:endParaRPr b="1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Hausa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Hindi-Urdu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Ibibio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Igbo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Italian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Jamaican Patois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Japanese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Kikongo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Kinyarwanda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Korean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Krio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Levantine Arabic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Lingala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Luganda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Malagasy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Manchu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Modern Hebrew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Modern Irish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Nepali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Old Irish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Oromo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Ottoman Turkish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Persian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Polish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Portuguese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Pulaar</a:t>
                      </a:r>
                      <a:endParaRPr b="1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Russian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Sanskrit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Setswana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Shona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Somali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Spanish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Sudanese Arabic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Sumerian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Swahili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Swedish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Tamil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Thai</a:t>
                      </a:r>
                      <a:endParaRPr sz="14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Tibetan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Tigrinya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Tshiluba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Twi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Ukrainian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Uyghur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Vietnamese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Welsh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Wolof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Xhosa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Yiddish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Yoruba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Zulu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Support systems for instruction, learning</a:t>
            </a:r>
            <a:endParaRPr sz="3000"/>
          </a:p>
        </p:txBody>
      </p:sp>
      <p:sp>
        <p:nvSpPr>
          <p:cNvPr id="725" name="Google Shape;725;p8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Departmental/center support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Bok Center for Teaching and Learning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HUIT’s Academic Technology Services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Instructional Media Services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Libraries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Language Center</a:t>
            </a:r>
            <a:endParaRPr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Language Resource Center to Language Center</a:t>
            </a:r>
            <a:endParaRPr sz="3000"/>
          </a:p>
        </p:txBody>
      </p:sp>
      <p:sp>
        <p:nvSpPr>
          <p:cNvPr id="732" name="Google Shape;732;p9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Language Laboratory </a:t>
            </a:r>
            <a:endParaRPr sz="1800"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Language Resource Center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Housed in library space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Carrels, technical services, on-site listening and viewing of materials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Technical staff</a:t>
            </a:r>
            <a:endParaRPr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Language Center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Housed in Science Center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Flexible active learning spaces, networked resources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Focused on methodology, project work, outreach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Space-dependent model</a:t>
            </a:r>
            <a:endParaRPr sz="3000"/>
          </a:p>
        </p:txBody>
      </p:sp>
      <p:sp>
        <p:nvSpPr>
          <p:cNvPr id="738" name="Google Shape;738;p9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Focus on PCs, installed applications, local servers</a:t>
            </a:r>
            <a:br>
              <a:rPr lang="en" sz="2400"/>
            </a:b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Reselling of Rosetta Stone</a:t>
            </a:r>
            <a:br>
              <a:rPr lang="en" sz="2400"/>
            </a:b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Media only available within LRC (licensing)</a:t>
            </a:r>
            <a:br>
              <a:rPr lang="en" sz="2400"/>
            </a:b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Local systems for media delivery, website creation, room reservations, business processes</a:t>
            </a:r>
            <a:endParaRPr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7255" r="33634" t="0"/>
          <a:stretch/>
        </p:blipFill>
        <p:spPr>
          <a:xfrm>
            <a:off x="15" y="8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92"/>
          <p:cNvSpPr/>
          <p:nvPr/>
        </p:nvSpPr>
        <p:spPr>
          <a:xfrm>
            <a:off x="0" y="3990107"/>
            <a:ext cx="9144000" cy="552413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92"/>
          <p:cNvSpPr txBox="1"/>
          <p:nvPr>
            <p:ph type="title"/>
          </p:nvPr>
        </p:nvSpPr>
        <p:spPr>
          <a:xfrm>
            <a:off x="392906" y="3987930"/>
            <a:ext cx="8408194" cy="558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262626"/>
                </a:solidFill>
              </a:rPr>
              <a:t>Language Resource Center ( to 2018)</a:t>
            </a:r>
            <a:endParaRPr sz="1100"/>
          </a:p>
        </p:txBody>
      </p:sp>
      <p:cxnSp>
        <p:nvCxnSpPr>
          <p:cNvPr id="746" name="Google Shape;746;p92"/>
          <p:cNvCxnSpPr/>
          <p:nvPr/>
        </p:nvCxnSpPr>
        <p:spPr>
          <a:xfrm>
            <a:off x="0" y="3931487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92"/>
          <p:cNvCxnSpPr/>
          <p:nvPr/>
        </p:nvCxnSpPr>
        <p:spPr>
          <a:xfrm>
            <a:off x="0" y="4601139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9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485" l="0" r="0" t="14245"/>
          <a:stretch/>
        </p:blipFill>
        <p:spPr>
          <a:xfrm>
            <a:off x="15" y="8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93"/>
          <p:cNvSpPr/>
          <p:nvPr/>
        </p:nvSpPr>
        <p:spPr>
          <a:xfrm>
            <a:off x="0" y="3990107"/>
            <a:ext cx="9144000" cy="552413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93"/>
          <p:cNvSpPr txBox="1"/>
          <p:nvPr>
            <p:ph type="title"/>
          </p:nvPr>
        </p:nvSpPr>
        <p:spPr>
          <a:xfrm>
            <a:off x="392906" y="3987930"/>
            <a:ext cx="8408194" cy="558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262626"/>
                </a:solidFill>
              </a:rPr>
              <a:t>New facility, new mission - 2018</a:t>
            </a:r>
            <a:endParaRPr sz="1100"/>
          </a:p>
        </p:txBody>
      </p:sp>
      <p:cxnSp>
        <p:nvCxnSpPr>
          <p:cNvPr id="755" name="Google Shape;755;p93"/>
          <p:cNvCxnSpPr/>
          <p:nvPr/>
        </p:nvCxnSpPr>
        <p:spPr>
          <a:xfrm>
            <a:off x="0" y="3931487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93"/>
          <p:cNvCxnSpPr/>
          <p:nvPr/>
        </p:nvCxnSpPr>
        <p:spPr>
          <a:xfrm>
            <a:off x="0" y="4601139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9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187" l="0" r="0" t="9542"/>
          <a:stretch/>
        </p:blipFill>
        <p:spPr>
          <a:xfrm>
            <a:off x="15" y="8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94"/>
          <p:cNvSpPr/>
          <p:nvPr/>
        </p:nvSpPr>
        <p:spPr>
          <a:xfrm>
            <a:off x="0" y="3990107"/>
            <a:ext cx="9144000" cy="552413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94"/>
          <p:cNvSpPr txBox="1"/>
          <p:nvPr>
            <p:ph type="title"/>
          </p:nvPr>
        </p:nvSpPr>
        <p:spPr>
          <a:xfrm>
            <a:off x="392906" y="3987930"/>
            <a:ext cx="8408194" cy="558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262626"/>
                </a:solidFill>
              </a:rPr>
              <a:t>Active learning space</a:t>
            </a:r>
            <a:endParaRPr sz="1100"/>
          </a:p>
        </p:txBody>
      </p:sp>
      <p:cxnSp>
        <p:nvCxnSpPr>
          <p:cNvPr id="764" name="Google Shape;764;p94"/>
          <p:cNvCxnSpPr/>
          <p:nvPr/>
        </p:nvCxnSpPr>
        <p:spPr>
          <a:xfrm>
            <a:off x="0" y="3931487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94"/>
          <p:cNvCxnSpPr/>
          <p:nvPr/>
        </p:nvCxnSpPr>
        <p:spPr>
          <a:xfrm>
            <a:off x="0" y="4601139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9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" y="8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95"/>
          <p:cNvSpPr/>
          <p:nvPr/>
        </p:nvSpPr>
        <p:spPr>
          <a:xfrm>
            <a:off x="0" y="3990107"/>
            <a:ext cx="9144000" cy="552413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95"/>
          <p:cNvSpPr txBox="1"/>
          <p:nvPr>
            <p:ph type="title"/>
          </p:nvPr>
        </p:nvSpPr>
        <p:spPr>
          <a:xfrm>
            <a:off x="392906" y="3987930"/>
            <a:ext cx="8408194" cy="558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262626"/>
                </a:solidFill>
              </a:rPr>
              <a:t>Teletandem</a:t>
            </a:r>
            <a:endParaRPr sz="2700">
              <a:solidFill>
                <a:srgbClr val="262626"/>
              </a:solidFill>
            </a:endParaRPr>
          </a:p>
        </p:txBody>
      </p:sp>
      <p:cxnSp>
        <p:nvCxnSpPr>
          <p:cNvPr id="773" name="Google Shape;773;p95"/>
          <p:cNvCxnSpPr/>
          <p:nvPr/>
        </p:nvCxnSpPr>
        <p:spPr>
          <a:xfrm>
            <a:off x="0" y="3931487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95"/>
          <p:cNvCxnSpPr/>
          <p:nvPr/>
        </p:nvCxnSpPr>
        <p:spPr>
          <a:xfrm>
            <a:off x="0" y="4601139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9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Design principles</a:t>
            </a:r>
            <a:endParaRPr sz="3000"/>
          </a:p>
        </p:txBody>
      </p:sp>
      <p:sp>
        <p:nvSpPr>
          <p:cNvPr id="780" name="Google Shape;780;p96"/>
          <p:cNvSpPr txBox="1"/>
          <p:nvPr>
            <p:ph idx="1" type="body"/>
          </p:nvPr>
        </p:nvSpPr>
        <p:spPr>
          <a:xfrm>
            <a:off x="628650" y="1369219"/>
            <a:ext cx="7886700" cy="35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Sustainability </a:t>
            </a:r>
            <a:br>
              <a:rPr lang="en" sz="1800"/>
            </a:br>
            <a:endParaRPr sz="1800"/>
          </a:p>
          <a:p>
            <a:pPr indent="-2032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Innovation </a:t>
            </a:r>
            <a:br>
              <a:rPr lang="en" sz="1800"/>
            </a:br>
            <a:endParaRPr sz="1800"/>
          </a:p>
          <a:p>
            <a:pPr indent="-2032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Collaboration </a:t>
            </a:r>
            <a:br>
              <a:rPr lang="en" sz="1800"/>
            </a:br>
            <a:endParaRPr sz="1800"/>
          </a:p>
          <a:p>
            <a:pPr indent="-2032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Community Responsiveness</a:t>
            </a:r>
            <a:br>
              <a:rPr lang="en" sz="1800"/>
            </a:br>
            <a:endParaRPr sz="1800"/>
          </a:p>
          <a:p>
            <a:pPr indent="-2032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Openness</a:t>
            </a:r>
            <a:br>
              <a:rPr lang="en" sz="1800"/>
            </a:br>
            <a:endParaRPr sz="1800"/>
          </a:p>
          <a:p>
            <a:pPr indent="-2032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Accessibility</a:t>
            </a:r>
            <a:br>
              <a:rPr lang="en" sz="1800"/>
            </a:br>
            <a:endParaRPr sz="1800"/>
          </a:p>
          <a:p>
            <a:pPr indent="-2032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Empathy </a:t>
            </a:r>
            <a:br>
              <a:rPr lang="en" sz="1800"/>
            </a:br>
            <a:endParaRPr sz="1800"/>
          </a:p>
          <a:p>
            <a:pPr indent="-2032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Vision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100"/>
              <a:t>Who teaches?　</a:t>
            </a:r>
            <a:r>
              <a:rPr lang="en" sz="1100"/>
              <a:t>誰が教えている？　　　　　　　　　　　　　　　　　　　　　　　　　　　　　　　　　　　　　　　　</a:t>
            </a:r>
            <a:endParaRPr sz="1100"/>
          </a:p>
        </p:txBody>
      </p:sp>
      <p:pic>
        <p:nvPicPr>
          <p:cNvPr id="242" name="Google Shape;24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979500"/>
            <a:ext cx="5248500" cy="33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3"/>
          <p:cNvSpPr txBox="1"/>
          <p:nvPr/>
        </p:nvSpPr>
        <p:spPr>
          <a:xfrm>
            <a:off x="5818339" y="4331657"/>
            <a:ext cx="2592887" cy="2230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ADFL Staffing Survey 2014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外国語学科協会2014年アンケート</a:t>
            </a:r>
            <a:endParaRPr sz="1100"/>
          </a:p>
        </p:txBody>
      </p:sp>
      <p:sp>
        <p:nvSpPr>
          <p:cNvPr id="244" name="Google Shape;244;p43"/>
          <p:cNvSpPr txBox="1"/>
          <p:nvPr/>
        </p:nvSpPr>
        <p:spPr>
          <a:xfrm>
            <a:off x="3524250" y="876300"/>
            <a:ext cx="32100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外国語博士号コース入り大学の講師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3"/>
          <p:cNvSpPr txBox="1"/>
          <p:nvPr/>
        </p:nvSpPr>
        <p:spPr>
          <a:xfrm>
            <a:off x="3175650" y="4131450"/>
            <a:ext cx="39072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専任教員,          准専任教員、       非常勤教員,         大学院/博士学生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3"/>
          <p:cNvSpPr txBox="1"/>
          <p:nvPr/>
        </p:nvSpPr>
        <p:spPr>
          <a:xfrm>
            <a:off x="4227550" y="3858000"/>
            <a:ext cx="752400" cy="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3"/>
          <p:cNvSpPr txBox="1"/>
          <p:nvPr/>
        </p:nvSpPr>
        <p:spPr>
          <a:xfrm>
            <a:off x="5237250" y="3929250"/>
            <a:ext cx="581100" cy="1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9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000"/>
              <a:t>Collaborations</a:t>
            </a:r>
            <a:endParaRPr sz="3000"/>
          </a:p>
        </p:txBody>
      </p:sp>
      <p:sp>
        <p:nvSpPr>
          <p:cNvPr id="786" name="Google Shape;786;p9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9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Local: Cambridge &amp; Boston</a:t>
            </a:r>
            <a:endParaRPr sz="3000"/>
          </a:p>
        </p:txBody>
      </p:sp>
      <p:sp>
        <p:nvSpPr>
          <p:cNvPr id="792" name="Google Shape;792;p9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Observatorio del Instituto Cervantes (Cambridge)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Open educational resources (OERs) for Spanish;  emphasis on art in reaction to cultural erasure (Hockney)</a:t>
            </a:r>
            <a:endParaRPr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Italian NewsClicks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With Emmanuel College, migration/curation of website featuring Italian news of the moment with activities, glosses</a:t>
            </a:r>
            <a:endParaRPr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VR/AR (with MIT)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La République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Working group on XR for language learning (Fall 2019)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" y="8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99"/>
          <p:cNvSpPr/>
          <p:nvPr/>
        </p:nvSpPr>
        <p:spPr>
          <a:xfrm>
            <a:off x="0" y="3990107"/>
            <a:ext cx="9144000" cy="552413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99"/>
          <p:cNvSpPr txBox="1"/>
          <p:nvPr>
            <p:ph type="title"/>
          </p:nvPr>
        </p:nvSpPr>
        <p:spPr>
          <a:xfrm>
            <a:off x="392906" y="3987930"/>
            <a:ext cx="8408194" cy="558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262626"/>
                </a:solidFill>
              </a:rPr>
              <a:t>La République</a:t>
            </a:r>
            <a:endParaRPr sz="1100"/>
          </a:p>
        </p:txBody>
      </p:sp>
      <p:cxnSp>
        <p:nvCxnSpPr>
          <p:cNvPr id="800" name="Google Shape;800;p99"/>
          <p:cNvCxnSpPr/>
          <p:nvPr/>
        </p:nvCxnSpPr>
        <p:spPr>
          <a:xfrm>
            <a:off x="0" y="3931487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99"/>
          <p:cNvCxnSpPr/>
          <p:nvPr/>
        </p:nvCxnSpPr>
        <p:spPr>
          <a:xfrm>
            <a:off x="0" y="4601139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oogle Shape;806;p1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876" l="0" r="0" t="1110"/>
          <a:stretch/>
        </p:blipFill>
        <p:spPr>
          <a:xfrm>
            <a:off x="15" y="8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100"/>
          <p:cNvSpPr/>
          <p:nvPr/>
        </p:nvSpPr>
        <p:spPr>
          <a:xfrm>
            <a:off x="0" y="3990107"/>
            <a:ext cx="9144000" cy="552413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00"/>
          <p:cNvSpPr txBox="1"/>
          <p:nvPr>
            <p:ph type="title"/>
          </p:nvPr>
        </p:nvSpPr>
        <p:spPr>
          <a:xfrm>
            <a:off x="392906" y="3987930"/>
            <a:ext cx="8408194" cy="558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262626"/>
                </a:solidFill>
              </a:rPr>
              <a:t>Harvard’s VizLab</a:t>
            </a:r>
            <a:endParaRPr sz="1100"/>
          </a:p>
        </p:txBody>
      </p:sp>
      <p:cxnSp>
        <p:nvCxnSpPr>
          <p:cNvPr id="809" name="Google Shape;809;p100"/>
          <p:cNvCxnSpPr/>
          <p:nvPr/>
        </p:nvCxnSpPr>
        <p:spPr>
          <a:xfrm>
            <a:off x="0" y="3931487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100"/>
          <p:cNvCxnSpPr/>
          <p:nvPr/>
        </p:nvCxnSpPr>
        <p:spPr>
          <a:xfrm>
            <a:off x="0" y="4601139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10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5490" r="15398" t="0"/>
          <a:stretch/>
        </p:blipFill>
        <p:spPr>
          <a:xfrm>
            <a:off x="15" y="8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101"/>
          <p:cNvSpPr/>
          <p:nvPr/>
        </p:nvSpPr>
        <p:spPr>
          <a:xfrm>
            <a:off x="0" y="3990107"/>
            <a:ext cx="9144000" cy="552413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101"/>
          <p:cNvSpPr txBox="1"/>
          <p:nvPr>
            <p:ph type="title"/>
          </p:nvPr>
        </p:nvSpPr>
        <p:spPr>
          <a:xfrm>
            <a:off x="392906" y="3987930"/>
            <a:ext cx="8408194" cy="558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262626"/>
                </a:solidFill>
              </a:rPr>
              <a:t>VR Theater</a:t>
            </a:r>
            <a:endParaRPr sz="1100"/>
          </a:p>
        </p:txBody>
      </p:sp>
      <p:cxnSp>
        <p:nvCxnSpPr>
          <p:cNvPr id="818" name="Google Shape;818;p101"/>
          <p:cNvCxnSpPr/>
          <p:nvPr/>
        </p:nvCxnSpPr>
        <p:spPr>
          <a:xfrm>
            <a:off x="0" y="3931487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9" name="Google Shape;819;p101"/>
          <p:cNvCxnSpPr/>
          <p:nvPr/>
        </p:nvCxnSpPr>
        <p:spPr>
          <a:xfrm>
            <a:off x="0" y="4601139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Consortium for Language Teaching &amp; Learning</a:t>
            </a:r>
            <a:endParaRPr sz="3000"/>
          </a:p>
        </p:txBody>
      </p:sp>
      <p:sp>
        <p:nvSpPr>
          <p:cNvPr id="825" name="Google Shape;825;p10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Brown University, University of Chicago, Columbia University, Cornell University, MIT, University of Pennsylvania, Princeton University, Yale University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Harvard until 2003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Shared Course Initiative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Joint projects</a:t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Annual meetings/symposia</a:t>
            </a:r>
            <a:endParaRPr sz="24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0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Shared Course Initiative</a:t>
            </a:r>
            <a:endParaRPr sz="3000"/>
          </a:p>
        </p:txBody>
      </p:sp>
      <p:sp>
        <p:nvSpPr>
          <p:cNvPr id="831" name="Google Shape;831;p10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Focused on LCTLs; initial partners Yale, Columbia, and Cornell</a:t>
            </a:r>
            <a:endParaRPr sz="2400"/>
          </a:p>
          <a:p>
            <a:pPr indent="-1905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Synchronous lower-division language courses; sending and receiving campuses</a:t>
            </a:r>
            <a:endParaRPr sz="2400"/>
          </a:p>
          <a:p>
            <a:pPr indent="-1905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Local credit, no tuition exchange</a:t>
            </a:r>
            <a:endParaRPr sz="2400"/>
          </a:p>
          <a:p>
            <a:pPr indent="-1905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Hosted in and managed by the Language Resource Center (Columbia), the Center for Language Study (Yale), and the Language Resource Center (Cornell)</a:t>
            </a:r>
            <a:endParaRPr sz="2400"/>
          </a:p>
          <a:p>
            <a:pPr indent="-1905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Fall 2019: Bosnian/Serbian/Croatian, Burmese, Dutch, Finnish, Hungarian, Khmer, Punjabi, Romanian, Sinhala, Tamil, Twi, Tibetan, Ukrainian, Wolof, Zulu</a:t>
            </a:r>
            <a:endParaRPr sz="2400"/>
          </a:p>
          <a:p>
            <a:pPr indent="-381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10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913" l="0" r="0" t="14086"/>
          <a:stretch/>
        </p:blipFill>
        <p:spPr>
          <a:xfrm>
            <a:off x="15" y="8"/>
            <a:ext cx="914398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104"/>
          <p:cNvSpPr/>
          <p:nvPr/>
        </p:nvSpPr>
        <p:spPr>
          <a:xfrm>
            <a:off x="0" y="3990107"/>
            <a:ext cx="9144000" cy="552413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4"/>
          <p:cNvSpPr txBox="1"/>
          <p:nvPr>
            <p:ph type="title"/>
          </p:nvPr>
        </p:nvSpPr>
        <p:spPr>
          <a:xfrm>
            <a:off x="392906" y="3987930"/>
            <a:ext cx="8408194" cy="558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262626"/>
                </a:solidFill>
              </a:rPr>
              <a:t>Shared Course Initiative – Columbia University</a:t>
            </a:r>
            <a:endParaRPr sz="1100"/>
          </a:p>
        </p:txBody>
      </p:sp>
      <p:cxnSp>
        <p:nvCxnSpPr>
          <p:cNvPr id="839" name="Google Shape;839;p104"/>
          <p:cNvCxnSpPr/>
          <p:nvPr/>
        </p:nvCxnSpPr>
        <p:spPr>
          <a:xfrm>
            <a:off x="0" y="3931487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0" name="Google Shape;840;p104"/>
          <p:cNvCxnSpPr/>
          <p:nvPr/>
        </p:nvCxnSpPr>
        <p:spPr>
          <a:xfrm>
            <a:off x="0" y="4601139"/>
            <a:ext cx="9144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0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Sub-consortial collaboration</a:t>
            </a:r>
            <a:endParaRPr sz="3000"/>
          </a:p>
        </p:txBody>
      </p:sp>
      <p:sp>
        <p:nvSpPr>
          <p:cNvPr id="846" name="Google Shape;846;p10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Harvard/Princeton/Brown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Planned Shared Course Initiative</a:t>
            </a:r>
            <a:endParaRPr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Harvard/MIT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Cross registration available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Limited interinstitutional enrollment in languages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Reciprocity?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Projects</a:t>
            </a:r>
            <a:endParaRPr/>
          </a:p>
          <a:p>
            <a:pPr indent="-1905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Course sharing</a:t>
            </a:r>
            <a:endParaRPr sz="1800"/>
          </a:p>
          <a:p>
            <a:pPr indent="-1905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Virtual Reality/XR projects</a:t>
            </a:r>
            <a:endParaRPr sz="18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000"/>
              <a:t>Final thoughts</a:t>
            </a:r>
            <a:endParaRPr sz="3000"/>
          </a:p>
        </p:txBody>
      </p:sp>
      <p:sp>
        <p:nvSpPr>
          <p:cNvPr id="852" name="Google Shape;852;p10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100"/>
              <a:t>Who teaches first-year students?　</a:t>
            </a:r>
            <a:r>
              <a:rPr lang="en" sz="1100"/>
              <a:t>外国語１年目の学生には誰が教える？</a:t>
            </a:r>
            <a:endParaRPr sz="1100"/>
          </a:p>
        </p:txBody>
      </p:sp>
      <p:pic>
        <p:nvPicPr>
          <p:cNvPr id="253" name="Google Shape;25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217" y="1156309"/>
            <a:ext cx="5085567" cy="340942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4"/>
          <p:cNvSpPr txBox="1"/>
          <p:nvPr/>
        </p:nvSpPr>
        <p:spPr>
          <a:xfrm>
            <a:off x="2225550" y="4630050"/>
            <a:ext cx="58635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専任教員5%, 准専任教員27%、非常勤教員19%, 大学院/博士学生は47%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0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Programmatic support &amp; expansion</a:t>
            </a:r>
            <a:endParaRPr sz="3000"/>
          </a:p>
        </p:txBody>
      </p:sp>
      <p:sp>
        <p:nvSpPr>
          <p:cNvPr id="858" name="Google Shape;858;p10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24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Sustainability for language centers 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Active outreach to faculty and students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Informal learning opportunities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Adaptability to new technologies and changing methodologies</a:t>
            </a:r>
            <a:endParaRPr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Online and hybrid 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Online teaching and learning does not obviate space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Networked solutions for support of faculty and students</a:t>
            </a:r>
            <a:endParaRPr/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Research and development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Physical teaching labs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Authoring, maker spaces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0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LCs and interinstitutional collaboration</a:t>
            </a:r>
            <a:endParaRPr sz="3000"/>
          </a:p>
        </p:txBody>
      </p:sp>
      <p:sp>
        <p:nvSpPr>
          <p:cNvPr id="864" name="Google Shape;864;p10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42" r="0" t="-224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0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ROI for language centers</a:t>
            </a:r>
            <a:endParaRPr sz="3000"/>
          </a:p>
        </p:txBody>
      </p:sp>
      <p:sp>
        <p:nvSpPr>
          <p:cNvPr id="870" name="Google Shape;870;p10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What does a language center cost?</a:t>
            </a:r>
            <a:endParaRPr sz="24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What is a language center worth?</a:t>
            </a:r>
            <a:endParaRPr sz="24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4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How does a language center increase its value to its constituents?</a:t>
            </a:r>
            <a:endParaRPr sz="24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10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000"/>
              <a:t>Questions?</a:t>
            </a:r>
            <a:endParaRPr sz="3000"/>
          </a:p>
        </p:txBody>
      </p:sp>
      <p:sp>
        <p:nvSpPr>
          <p:cNvPr id="876" name="Google Shape;876;p11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11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2400"/>
              <a:t>Thank you!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" sz="2400"/>
              <a:t>ご清聴ありがとうございました !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 b="1" sz="1100"/>
          </a:p>
        </p:txBody>
      </p:sp>
      <p:sp>
        <p:nvSpPr>
          <p:cNvPr id="882" name="Google Shape;882;p111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" sz="1100"/>
              <a:t>andrew_ross@fas.harvard.edu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100"/>
              <a:t>Who teaches lower division courses?　</a:t>
            </a:r>
            <a:r>
              <a:rPr lang="en" sz="1100"/>
              <a:t>低学年を教える講師</a:t>
            </a:r>
            <a:endParaRPr sz="1100"/>
          </a:p>
        </p:txBody>
      </p:sp>
      <p:pic>
        <p:nvPicPr>
          <p:cNvPr id="260" name="Google Shape;26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8715" y="1106203"/>
            <a:ext cx="4966570" cy="349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5"/>
          <p:cNvSpPr txBox="1"/>
          <p:nvPr/>
        </p:nvSpPr>
        <p:spPr>
          <a:xfrm>
            <a:off x="2878900" y="4604525"/>
            <a:ext cx="39072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専任教員,          准専任教員、       非常勤教員,         大学院/博士学生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100"/>
              <a:t>Implications</a:t>
            </a:r>
            <a:endParaRPr sz="1100"/>
          </a:p>
        </p:txBody>
      </p:sp>
      <p:sp>
        <p:nvSpPr>
          <p:cNvPr id="267" name="Google Shape;267;p46"/>
          <p:cNvSpPr txBox="1"/>
          <p:nvPr>
            <p:ph idx="1" type="body"/>
          </p:nvPr>
        </p:nvSpPr>
        <p:spPr>
          <a:xfrm>
            <a:off x="628650" y="1369225"/>
            <a:ext cx="7267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100"/>
              <a:t>Language courses are in the hands of graduate students and contingent faculty.　</a:t>
            </a:r>
            <a:endParaRPr sz="1100"/>
          </a:p>
          <a:p>
            <a:pPr indent="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外国語授業は大学</a:t>
            </a:r>
            <a:r>
              <a:rPr lang="en" sz="1100"/>
              <a:t>院生</a:t>
            </a:r>
            <a:r>
              <a:rPr lang="en" sz="1100"/>
              <a:t>/博士と非常勤職員に教えられている</a:t>
            </a:r>
            <a:endParaRPr sz="1100"/>
          </a:p>
          <a:p>
            <a:pPr indent="-381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  <a:p>
            <a:pPr indent="-17145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100"/>
              <a:t>Personnel are transient, inexperienced, otherly-focused.</a:t>
            </a:r>
            <a:endParaRPr sz="1100"/>
          </a:p>
          <a:p>
            <a:pPr indent="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職員が一時的、経験不足、他専門</a:t>
            </a:r>
            <a:endParaRPr sz="1100"/>
          </a:p>
          <a:p>
            <a:pPr indent="-381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  <a:p>
            <a:pPr indent="-17145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100"/>
              <a:t>Lower rates of persistence into intermediate-high, advanced, and “content” courses?</a:t>
            </a:r>
            <a:endParaRPr sz="1100"/>
          </a:p>
          <a:p>
            <a:pPr indent="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中上級、上級、「コンテンツ」コースに対するの意欲が下がる？</a:t>
            </a:r>
            <a:endParaRPr sz="11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  <a:p>
            <a:pPr indent="-17145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100"/>
              <a:t>How are low-experience, transient faculty supported in new environments (i.e., online)?</a:t>
            </a:r>
            <a:endParaRPr sz="1100"/>
          </a:p>
          <a:p>
            <a:pPr indent="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どうやって低経験、一時的な講師を新環境で支援されている（例えばオンライン）？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